
<file path=[Content_Types].xml><?xml version="1.0" encoding="utf-8"?>
<Types xmlns="http://schemas.openxmlformats.org/package/2006/content-types">
  <Default Extension="gif" ContentType="image/gif"/>
  <Default Extension="jfif" ContentType="image/pn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76" r:id="rId5"/>
    <p:sldId id="271" r:id="rId6"/>
    <p:sldId id="280" r:id="rId7"/>
    <p:sldId id="272" r:id="rId8"/>
    <p:sldId id="258" r:id="rId9"/>
    <p:sldId id="257" r:id="rId10"/>
    <p:sldId id="279" r:id="rId11"/>
    <p:sldId id="275" r:id="rId12"/>
    <p:sldId id="281" r:id="rId13"/>
    <p:sldId id="282" r:id="rId14"/>
    <p:sldId id="277" r:id="rId15"/>
    <p:sldId id="278" r:id="rId16"/>
    <p:sldId id="283" r:id="rId17"/>
    <p:sldId id="284" r:id="rId18"/>
    <p:sldId id="285" r:id="rId19"/>
    <p:sldId id="268" r:id="rId20"/>
    <p:sldId id="269" r:id="rId2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4CBCA9"/>
    <a:srgbClr val="8885FF"/>
    <a:srgbClr val="9900CC"/>
    <a:srgbClr val="9EA7E6"/>
    <a:srgbClr val="FF7C80"/>
    <a:srgbClr val="FF9999"/>
    <a:srgbClr val="E6F6D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3" autoAdjust="0"/>
    <p:restoredTop sz="94660"/>
  </p:normalViewPr>
  <p:slideViewPr>
    <p:cSldViewPr snapToGrid="0">
      <p:cViewPr varScale="1">
        <p:scale>
          <a:sx n="96" d="100"/>
          <a:sy n="96" d="100"/>
        </p:scale>
        <p:origin x="4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30BF68-D611-44E2-9A4A-B02BB4BF2952}"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58E93790-1418-47A5-9A72-46BB07461D93}">
      <dgm:prSet/>
      <dgm:spPr/>
      <dgm:t>
        <a:bodyPr/>
        <a:lstStyle/>
        <a:p>
          <a:pPr>
            <a:lnSpc>
              <a:spcPct val="100000"/>
            </a:lnSpc>
          </a:pPr>
          <a:r>
            <a:rPr lang="en-US" dirty="0">
              <a:solidFill>
                <a:schemeClr val="tx1">
                  <a:lumMod val="75000"/>
                  <a:lumOff val="25000"/>
                </a:schemeClr>
              </a:solidFill>
            </a:rPr>
            <a:t>There are a total of 34,998 magnetopause in-situ crossing data points. </a:t>
          </a:r>
          <a:r>
            <a:rPr lang="en-US" i="1" dirty="0">
              <a:solidFill>
                <a:schemeClr val="tx1">
                  <a:lumMod val="75000"/>
                  <a:lumOff val="25000"/>
                </a:schemeClr>
              </a:solidFill>
            </a:rPr>
            <a:t>(THEMIS(28634), Geo-Tail(5764), ISEE, IMP 8, etc.)</a:t>
          </a:r>
        </a:p>
      </dgm:t>
    </dgm:pt>
    <dgm:pt modelId="{2B1A7989-403C-440C-8456-FB1F3F67B9B7}" type="parTrans" cxnId="{D20DF992-70CD-4BFD-93C4-204051B41955}">
      <dgm:prSet/>
      <dgm:spPr/>
      <dgm:t>
        <a:bodyPr/>
        <a:lstStyle/>
        <a:p>
          <a:endParaRPr lang="en-US"/>
        </a:p>
      </dgm:t>
    </dgm:pt>
    <dgm:pt modelId="{964913D7-7B8A-428D-86DC-81D80D69C720}" type="sibTrans" cxnId="{D20DF992-70CD-4BFD-93C4-204051B41955}">
      <dgm:prSet/>
      <dgm:spPr/>
      <dgm:t>
        <a:bodyPr/>
        <a:lstStyle/>
        <a:p>
          <a:endParaRPr lang="en-US"/>
        </a:p>
      </dgm:t>
    </dgm:pt>
    <dgm:pt modelId="{5C732E3F-B58B-4F23-90B9-AE175D6959AC}">
      <dgm:prSet/>
      <dgm:spPr/>
      <dgm:t>
        <a:bodyPr/>
        <a:lstStyle/>
        <a:p>
          <a:pPr>
            <a:lnSpc>
              <a:spcPct val="100000"/>
            </a:lnSpc>
          </a:pPr>
          <a:r>
            <a:rPr lang="en-US" i="0" dirty="0">
              <a:solidFill>
                <a:schemeClr val="tx1">
                  <a:lumMod val="75000"/>
                  <a:lumOff val="25000"/>
                </a:schemeClr>
              </a:solidFill>
            </a:rPr>
            <a:t>Applying the OMNI dataset recorded every five minutes, identify the corresponding time stamps and calculate the 5-minute averages.</a:t>
          </a:r>
        </a:p>
      </dgm:t>
    </dgm:pt>
    <dgm:pt modelId="{C0DF2F4F-B49E-4F98-AFE9-9D5F2F6339CC}" type="parTrans" cxnId="{B0CEBDFC-C2EC-4D6C-AFE5-67E015A6F3FA}">
      <dgm:prSet/>
      <dgm:spPr/>
      <dgm:t>
        <a:bodyPr/>
        <a:lstStyle/>
        <a:p>
          <a:endParaRPr lang="en-US"/>
        </a:p>
      </dgm:t>
    </dgm:pt>
    <dgm:pt modelId="{60DEECA7-DCDB-4349-8B7F-2E5EF2C2F961}" type="sibTrans" cxnId="{B0CEBDFC-C2EC-4D6C-AFE5-67E015A6F3FA}">
      <dgm:prSet/>
      <dgm:spPr/>
      <dgm:t>
        <a:bodyPr/>
        <a:lstStyle/>
        <a:p>
          <a:endParaRPr lang="en-US"/>
        </a:p>
      </dgm:t>
    </dgm:pt>
    <dgm:pt modelId="{DB3010F9-6862-4986-94DF-95CDCC237D0B}" type="pres">
      <dgm:prSet presAssocID="{D530BF68-D611-44E2-9A4A-B02BB4BF2952}" presName="root" presStyleCnt="0">
        <dgm:presLayoutVars>
          <dgm:dir/>
          <dgm:resizeHandles val="exact"/>
        </dgm:presLayoutVars>
      </dgm:prSet>
      <dgm:spPr/>
    </dgm:pt>
    <dgm:pt modelId="{7EEF9E8A-923E-421C-908F-3105FA7BC520}" type="pres">
      <dgm:prSet presAssocID="{58E93790-1418-47A5-9A72-46BB07461D93}" presName="compNode" presStyleCnt="0"/>
      <dgm:spPr/>
    </dgm:pt>
    <dgm:pt modelId="{63C0810A-77F3-46A5-A4EC-E59D5669A7A5}" type="pres">
      <dgm:prSet presAssocID="{58E93790-1418-47A5-9A72-46BB07461D93}" presName="bgRect" presStyleLbl="bgShp" presStyleIdx="0" presStyleCnt="2"/>
      <dgm:spPr/>
    </dgm:pt>
    <dgm:pt modelId="{8BFA483C-7F8A-4507-A28E-73C1F830CAF9}" type="pres">
      <dgm:prSet presAssocID="{58E93790-1418-47A5-9A72-46BB07461D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字幕"/>
        </a:ext>
      </dgm:extLst>
    </dgm:pt>
    <dgm:pt modelId="{D4347E32-6616-41F1-8100-7E37BB9EEB33}" type="pres">
      <dgm:prSet presAssocID="{58E93790-1418-47A5-9A72-46BB07461D93}" presName="spaceRect" presStyleCnt="0"/>
      <dgm:spPr/>
    </dgm:pt>
    <dgm:pt modelId="{0D12EF25-C72E-4D72-AD19-EDDBA47B9FE3}" type="pres">
      <dgm:prSet presAssocID="{58E93790-1418-47A5-9A72-46BB07461D93}" presName="parTx" presStyleLbl="revTx" presStyleIdx="0" presStyleCnt="2">
        <dgm:presLayoutVars>
          <dgm:chMax val="0"/>
          <dgm:chPref val="0"/>
        </dgm:presLayoutVars>
      </dgm:prSet>
      <dgm:spPr/>
    </dgm:pt>
    <dgm:pt modelId="{34827BC5-0A95-4D11-9540-699741EF27CE}" type="pres">
      <dgm:prSet presAssocID="{964913D7-7B8A-428D-86DC-81D80D69C720}" presName="sibTrans" presStyleCnt="0"/>
      <dgm:spPr/>
    </dgm:pt>
    <dgm:pt modelId="{74925DA4-2587-4BE2-81B9-3F6D51FEEB9C}" type="pres">
      <dgm:prSet presAssocID="{5C732E3F-B58B-4F23-90B9-AE175D6959AC}" presName="compNode" presStyleCnt="0"/>
      <dgm:spPr/>
    </dgm:pt>
    <dgm:pt modelId="{FB35C335-B381-4591-9D5F-06A2858495E7}" type="pres">
      <dgm:prSet presAssocID="{5C732E3F-B58B-4F23-90B9-AE175D6959AC}" presName="bgRect" presStyleLbl="bgShp" presStyleIdx="1" presStyleCnt="2"/>
      <dgm:spPr/>
    </dgm:pt>
    <dgm:pt modelId="{39806520-37CF-4D4F-B08D-C304D777DC31}" type="pres">
      <dgm:prSet presAssocID="{5C732E3F-B58B-4F23-90B9-AE175D6959A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碼錶"/>
        </a:ext>
      </dgm:extLst>
    </dgm:pt>
    <dgm:pt modelId="{989A1C5D-88EB-4C63-B8D5-ED03E4C8A649}" type="pres">
      <dgm:prSet presAssocID="{5C732E3F-B58B-4F23-90B9-AE175D6959AC}" presName="spaceRect" presStyleCnt="0"/>
      <dgm:spPr/>
    </dgm:pt>
    <dgm:pt modelId="{73F90E22-6290-43B0-823C-F84AB73C548D}" type="pres">
      <dgm:prSet presAssocID="{5C732E3F-B58B-4F23-90B9-AE175D6959AC}" presName="parTx" presStyleLbl="revTx" presStyleIdx="1" presStyleCnt="2">
        <dgm:presLayoutVars>
          <dgm:chMax val="0"/>
          <dgm:chPref val="0"/>
        </dgm:presLayoutVars>
      </dgm:prSet>
      <dgm:spPr/>
    </dgm:pt>
  </dgm:ptLst>
  <dgm:cxnLst>
    <dgm:cxn modelId="{D20DF992-70CD-4BFD-93C4-204051B41955}" srcId="{D530BF68-D611-44E2-9A4A-B02BB4BF2952}" destId="{58E93790-1418-47A5-9A72-46BB07461D93}" srcOrd="0" destOrd="0" parTransId="{2B1A7989-403C-440C-8456-FB1F3F67B9B7}" sibTransId="{964913D7-7B8A-428D-86DC-81D80D69C720}"/>
    <dgm:cxn modelId="{C954F5AA-679F-48B9-8A27-393830EB52D1}" type="presOf" srcId="{5C732E3F-B58B-4F23-90B9-AE175D6959AC}" destId="{73F90E22-6290-43B0-823C-F84AB73C548D}" srcOrd="0" destOrd="0" presId="urn:microsoft.com/office/officeart/2018/2/layout/IconVerticalSolidList"/>
    <dgm:cxn modelId="{E10427BD-DEAF-4801-8694-5DD25E4291AC}" type="presOf" srcId="{D530BF68-D611-44E2-9A4A-B02BB4BF2952}" destId="{DB3010F9-6862-4986-94DF-95CDCC237D0B}" srcOrd="0" destOrd="0" presId="urn:microsoft.com/office/officeart/2018/2/layout/IconVerticalSolidList"/>
    <dgm:cxn modelId="{BA0001F8-0B9E-40B1-96CC-ED8156997CAE}" type="presOf" srcId="{58E93790-1418-47A5-9A72-46BB07461D93}" destId="{0D12EF25-C72E-4D72-AD19-EDDBA47B9FE3}" srcOrd="0" destOrd="0" presId="urn:microsoft.com/office/officeart/2018/2/layout/IconVerticalSolidList"/>
    <dgm:cxn modelId="{B0CEBDFC-C2EC-4D6C-AFE5-67E015A6F3FA}" srcId="{D530BF68-D611-44E2-9A4A-B02BB4BF2952}" destId="{5C732E3F-B58B-4F23-90B9-AE175D6959AC}" srcOrd="1" destOrd="0" parTransId="{C0DF2F4F-B49E-4F98-AFE9-9D5F2F6339CC}" sibTransId="{60DEECA7-DCDB-4349-8B7F-2E5EF2C2F961}"/>
    <dgm:cxn modelId="{3EDCE224-A0C8-4960-81DD-C2F8E2A18B8F}" type="presParOf" srcId="{DB3010F9-6862-4986-94DF-95CDCC237D0B}" destId="{7EEF9E8A-923E-421C-908F-3105FA7BC520}" srcOrd="0" destOrd="0" presId="urn:microsoft.com/office/officeart/2018/2/layout/IconVerticalSolidList"/>
    <dgm:cxn modelId="{0C71256B-52EE-4190-B3DF-F64B6F32B616}" type="presParOf" srcId="{7EEF9E8A-923E-421C-908F-3105FA7BC520}" destId="{63C0810A-77F3-46A5-A4EC-E59D5669A7A5}" srcOrd="0" destOrd="0" presId="urn:microsoft.com/office/officeart/2018/2/layout/IconVerticalSolidList"/>
    <dgm:cxn modelId="{BEFA173F-2E20-4422-B655-DB35DB6A6305}" type="presParOf" srcId="{7EEF9E8A-923E-421C-908F-3105FA7BC520}" destId="{8BFA483C-7F8A-4507-A28E-73C1F830CAF9}" srcOrd="1" destOrd="0" presId="urn:microsoft.com/office/officeart/2018/2/layout/IconVerticalSolidList"/>
    <dgm:cxn modelId="{65F19252-1101-4ED8-8596-9B8A8A51DBA2}" type="presParOf" srcId="{7EEF9E8A-923E-421C-908F-3105FA7BC520}" destId="{D4347E32-6616-41F1-8100-7E37BB9EEB33}" srcOrd="2" destOrd="0" presId="urn:microsoft.com/office/officeart/2018/2/layout/IconVerticalSolidList"/>
    <dgm:cxn modelId="{44AD5071-3217-4938-B9AE-48868CB8C52C}" type="presParOf" srcId="{7EEF9E8A-923E-421C-908F-3105FA7BC520}" destId="{0D12EF25-C72E-4D72-AD19-EDDBA47B9FE3}" srcOrd="3" destOrd="0" presId="urn:microsoft.com/office/officeart/2018/2/layout/IconVerticalSolidList"/>
    <dgm:cxn modelId="{6B64BDCD-C78E-41A4-87EB-0D309DEC10AA}" type="presParOf" srcId="{DB3010F9-6862-4986-94DF-95CDCC237D0B}" destId="{34827BC5-0A95-4D11-9540-699741EF27CE}" srcOrd="1" destOrd="0" presId="urn:microsoft.com/office/officeart/2018/2/layout/IconVerticalSolidList"/>
    <dgm:cxn modelId="{7172D612-C3C9-4995-B204-E18CA833A077}" type="presParOf" srcId="{DB3010F9-6862-4986-94DF-95CDCC237D0B}" destId="{74925DA4-2587-4BE2-81B9-3F6D51FEEB9C}" srcOrd="2" destOrd="0" presId="urn:microsoft.com/office/officeart/2018/2/layout/IconVerticalSolidList"/>
    <dgm:cxn modelId="{953D4EE2-9E74-4A85-A9EB-A57B4490B560}" type="presParOf" srcId="{74925DA4-2587-4BE2-81B9-3F6D51FEEB9C}" destId="{FB35C335-B381-4591-9D5F-06A2858495E7}" srcOrd="0" destOrd="0" presId="urn:microsoft.com/office/officeart/2018/2/layout/IconVerticalSolidList"/>
    <dgm:cxn modelId="{681C74AB-AFCE-46BD-A1EC-D78C27FC6281}" type="presParOf" srcId="{74925DA4-2587-4BE2-81B9-3F6D51FEEB9C}" destId="{39806520-37CF-4D4F-B08D-C304D777DC31}" srcOrd="1" destOrd="0" presId="urn:microsoft.com/office/officeart/2018/2/layout/IconVerticalSolidList"/>
    <dgm:cxn modelId="{CB81774E-25AE-436F-8F0A-0E1CE2C81C32}" type="presParOf" srcId="{74925DA4-2587-4BE2-81B9-3F6D51FEEB9C}" destId="{989A1C5D-88EB-4C63-B8D5-ED03E4C8A649}" srcOrd="2" destOrd="0" presId="urn:microsoft.com/office/officeart/2018/2/layout/IconVerticalSolidList"/>
    <dgm:cxn modelId="{536D4E56-5636-42B8-8DD4-90B0D5E7C030}" type="presParOf" srcId="{74925DA4-2587-4BE2-81B9-3F6D51FEEB9C}" destId="{73F90E22-6290-43B0-823C-F84AB73C54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0810A-77F3-46A5-A4EC-E59D5669A7A5}">
      <dsp:nvSpPr>
        <dsp:cNvPr id="0" name=""/>
        <dsp:cNvSpPr/>
      </dsp:nvSpPr>
      <dsp:spPr>
        <a:xfrm>
          <a:off x="0" y="745053"/>
          <a:ext cx="10909852" cy="1375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A483C-7F8A-4507-A28E-73C1F830CAF9}">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2EF25-C72E-4D72-AD19-EDDBA47B9FE3}">
      <dsp:nvSpPr>
        <dsp:cNvPr id="0" name=""/>
        <dsp:cNvSpPr/>
      </dsp:nvSpPr>
      <dsp:spPr>
        <a:xfrm>
          <a:off x="1588683" y="745053"/>
          <a:ext cx="9321168"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tx1">
                  <a:lumMod val="75000"/>
                  <a:lumOff val="25000"/>
                </a:schemeClr>
              </a:solidFill>
            </a:rPr>
            <a:t>There are a total of 34,998 magnetopause in-situ crossing data points. </a:t>
          </a:r>
          <a:r>
            <a:rPr lang="en-US" sz="2500" i="1" kern="1200" dirty="0">
              <a:solidFill>
                <a:schemeClr val="tx1">
                  <a:lumMod val="75000"/>
                  <a:lumOff val="25000"/>
                </a:schemeClr>
              </a:solidFill>
            </a:rPr>
            <a:t>(THEMIS(28634), Geo-Tail(5764), ISEE, IMP 8, etc.)</a:t>
          </a:r>
        </a:p>
      </dsp:txBody>
      <dsp:txXfrm>
        <a:off x="1588683" y="745053"/>
        <a:ext cx="9321168" cy="1375483"/>
      </dsp:txXfrm>
    </dsp:sp>
    <dsp:sp modelId="{FB35C335-B381-4591-9D5F-06A2858495E7}">
      <dsp:nvSpPr>
        <dsp:cNvPr id="0" name=""/>
        <dsp:cNvSpPr/>
      </dsp:nvSpPr>
      <dsp:spPr>
        <a:xfrm>
          <a:off x="0" y="2464408"/>
          <a:ext cx="10909852" cy="13754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06520-37CF-4D4F-B08D-C304D777DC31}">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F90E22-6290-43B0-823C-F84AB73C548D}">
      <dsp:nvSpPr>
        <dsp:cNvPr id="0" name=""/>
        <dsp:cNvSpPr/>
      </dsp:nvSpPr>
      <dsp:spPr>
        <a:xfrm>
          <a:off x="1588683" y="2464408"/>
          <a:ext cx="9321168"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100000"/>
            </a:lnSpc>
            <a:spcBef>
              <a:spcPct val="0"/>
            </a:spcBef>
            <a:spcAft>
              <a:spcPct val="35000"/>
            </a:spcAft>
            <a:buNone/>
          </a:pPr>
          <a:r>
            <a:rPr lang="en-US" sz="2500" i="0" kern="1200" dirty="0">
              <a:solidFill>
                <a:schemeClr val="tx1">
                  <a:lumMod val="75000"/>
                  <a:lumOff val="25000"/>
                </a:schemeClr>
              </a:solidFill>
            </a:rPr>
            <a:t>Applying the OMNI dataset recorded every five minutes, identify the corresponding time stamps and calculate the 5-minute averages.</a:t>
          </a:r>
        </a:p>
      </dsp:txBody>
      <dsp:txXfrm>
        <a:off x="1588683" y="2464408"/>
        <a:ext cx="9321168" cy="13754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C14072-67DC-5A1A-EA09-282E9E5DC6E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8630869-4454-E7FB-FA1E-D541F83FE8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86F573A-3375-A3D6-7DB1-2767A6E7074A}"/>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AD2168FA-D0BA-E624-B907-0B71BA72CBE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7C1D53-CD52-A1A8-4DB5-5C2E65E03085}"/>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72046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465E5B-C4F2-9690-1929-BDBD3E72B91C}"/>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09DBD3D-A80D-104B-004D-2870B364C78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AEE7EF-A9CC-2BD4-129C-154E2853EA58}"/>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435D1F88-2AA0-4E48-9B96-C4D3DD07EE5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6A68A88-E8AD-AFD7-FB1B-8B6159085E7D}"/>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63382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E9BE75E-6A54-4D0F-D296-22705909698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F635638-004C-078C-8FF3-4EEE8358E83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60032B-0409-14B4-0F1F-DBBC3F23307C}"/>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48C0CA23-46DA-B4EB-AF51-86CCE535D3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E907C67-00CB-148E-4CEF-DBD380BDA90C}"/>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02685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989A04-35A4-90FD-5BDE-930745ED97A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04EDCA4-8331-894C-12F0-350D663E212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B5E564-0C2F-D29C-D0EA-22FBE581FC2A}"/>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CE16B3F0-647A-0E8B-04E5-9491335A77C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0FBE859-6FB0-F865-EFBC-924A28AEC781}"/>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317672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B9DB4-B488-BE8A-7D5B-BEBEC8F74CD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FEBB0ED-018E-02D3-EBBE-455F725FD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FB30697-F9B7-D397-3E53-6EAED190742F}"/>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5E8FC7B6-AFAD-054E-6F63-F15C0FA6B5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DE1029-448A-E8B8-CF03-BCA5F514AB5A}"/>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76007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ECA147-3300-58E8-7BD5-E5151DF3452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C6A1FE4-E9EB-D484-3CB5-9208661E261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43610E7-1917-6472-2061-2C2AE01C987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7BA11E9-93F7-EA69-D2DF-8A1288458D0F}"/>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id="{635A9A7D-6806-EA5B-24D9-73E72BEFCFD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76021B4-9D62-3AB0-CFF6-6DF883F62AD8}"/>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429165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68D047-8D17-5309-21BA-C73F9074D4E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C655D2A-3F15-CEB7-B424-16A1B7E5F7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6D0966-8A83-74CB-79E3-CD0BEC0BE9D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B205678-9D08-ABA4-579E-36F574A6D4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92245D7-566A-36CC-9CAD-3B5DBA72D46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E2A7B11-A5DF-E9EA-84EC-8264E2CF8E50}"/>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8" name="頁尾版面配置區 7">
            <a:extLst>
              <a:ext uri="{FF2B5EF4-FFF2-40B4-BE49-F238E27FC236}">
                <a16:creationId xmlns:a16="http://schemas.microsoft.com/office/drawing/2014/main" id="{D7D3E818-5E7B-3EB9-4560-C300F080587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785119A-637A-340F-2BE2-BA37C5B3FBE0}"/>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27941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871CC3-37FB-F15A-83B9-DCD6CB8A743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2214345-B2B8-EBE5-23F5-BA42188227F0}"/>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4" name="頁尾版面配置區 3">
            <a:extLst>
              <a:ext uri="{FF2B5EF4-FFF2-40B4-BE49-F238E27FC236}">
                <a16:creationId xmlns:a16="http://schemas.microsoft.com/office/drawing/2014/main" id="{05914D28-7504-FE23-601B-64E2005BC18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6025065-A546-AABB-B03C-C7E7382224A9}"/>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184403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55203EA-4219-B092-FF0D-3DC678AE6DE4}"/>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3" name="頁尾版面配置區 2">
            <a:extLst>
              <a:ext uri="{FF2B5EF4-FFF2-40B4-BE49-F238E27FC236}">
                <a16:creationId xmlns:a16="http://schemas.microsoft.com/office/drawing/2014/main" id="{CCA0B302-8BC8-826B-B3C7-9FAEC8FF280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B455D22-9AB5-DDF7-87B5-53E85D6A29FF}"/>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927887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51EFCC-81F9-7196-ACB2-987F90EEABD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81C29D6-16B1-BBD2-4016-C90347D31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2A97EE5-5294-76D2-BF96-EE20B34A5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51085D-3EDB-AAD4-600F-B90FEE96C9CB}"/>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id="{0DAD8F5E-1442-4F0E-72C1-912478AA249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CF6DB2C-C93F-53ED-E4BA-A038FF697584}"/>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245751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BF3888-1BB5-84DC-1752-79C480C7E35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0A7203E-1435-4B0D-3097-40EFA9FDC1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CEB52A4-B605-2F7E-74BF-44B54F386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C9755BD-F44D-C7B9-F1D3-95AD9310C58A}"/>
              </a:ext>
            </a:extLst>
          </p:cNvPr>
          <p:cNvSpPr>
            <a:spLocks noGrp="1"/>
          </p:cNvSpPr>
          <p:nvPr>
            <p:ph type="dt" sz="half" idx="10"/>
          </p:nvPr>
        </p:nvSpPr>
        <p:spPr/>
        <p:txBody>
          <a:bodyPr/>
          <a:lstStyle/>
          <a:p>
            <a:fld id="{670A66B5-6A00-4ACC-B18B-0A5D5968E61C}" type="datetimeFigureOut">
              <a:rPr lang="zh-TW" altLang="en-US" smtClean="0"/>
              <a:t>2023/5/31</a:t>
            </a:fld>
            <a:endParaRPr lang="zh-TW" altLang="en-US"/>
          </a:p>
        </p:txBody>
      </p:sp>
      <p:sp>
        <p:nvSpPr>
          <p:cNvPr id="6" name="頁尾版面配置區 5">
            <a:extLst>
              <a:ext uri="{FF2B5EF4-FFF2-40B4-BE49-F238E27FC236}">
                <a16:creationId xmlns:a16="http://schemas.microsoft.com/office/drawing/2014/main" id="{53FAA693-3473-BDE2-D912-12CF18610C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549B340-8E28-CF88-CC9F-E464D8FD9071}"/>
              </a:ext>
            </a:extLst>
          </p:cNvPr>
          <p:cNvSpPr>
            <a:spLocks noGrp="1"/>
          </p:cNvSpPr>
          <p:nvPr>
            <p:ph type="sldNum" sz="quarter" idx="12"/>
          </p:nvPr>
        </p:nvSpPr>
        <p:spPr/>
        <p:txBody>
          <a:body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63118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7AE051D-FE73-57E6-3BFA-767C7D03ED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DB42484-CEF9-478C-C00C-403E11A9C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A49F45-824D-71B7-82C2-1EE4ABAB6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A66B5-6A00-4ACC-B18B-0A5D5968E61C}" type="datetimeFigureOut">
              <a:rPr lang="zh-TW" altLang="en-US" smtClean="0"/>
              <a:t>2023/5/31</a:t>
            </a:fld>
            <a:endParaRPr lang="zh-TW" altLang="en-US"/>
          </a:p>
        </p:txBody>
      </p:sp>
      <p:sp>
        <p:nvSpPr>
          <p:cNvPr id="5" name="頁尾版面配置區 4">
            <a:extLst>
              <a:ext uri="{FF2B5EF4-FFF2-40B4-BE49-F238E27FC236}">
                <a16:creationId xmlns:a16="http://schemas.microsoft.com/office/drawing/2014/main" id="{AB648561-AD57-287A-B7ED-ABA939AE11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7C7F4A6-5D7E-DFD3-5EE9-2448531C55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5DFEB-26FD-4BDC-AD33-514AD5F340AF}" type="slidenum">
              <a:rPr lang="zh-TW" altLang="en-US" smtClean="0"/>
              <a:t>‹#›</a:t>
            </a:fld>
            <a:endParaRPr lang="zh-TW" altLang="en-US"/>
          </a:p>
        </p:txBody>
      </p:sp>
    </p:spTree>
    <p:extLst>
      <p:ext uri="{BB962C8B-B14F-4D97-AF65-F5344CB8AC3E}">
        <p14:creationId xmlns:p14="http://schemas.microsoft.com/office/powerpoint/2010/main" val="263689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mailto:kozak20010716@g.ncu.edu.tw"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0.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60D7F65-2AC8-37D9-DCF0-E563A1AD6377}"/>
              </a:ext>
            </a:extLst>
          </p:cNvPr>
          <p:cNvPicPr>
            <a:picLocks noChangeAspect="1"/>
          </p:cNvPicPr>
          <p:nvPr/>
        </p:nvPicPr>
        <p:blipFill rotWithShape="1">
          <a:blip r:embed="rId2"/>
          <a:srcRect l="4511" t="10098" r="4579" b="-2"/>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E16BD497-315E-F4CC-834D-4ABCA01851CF}"/>
              </a:ext>
            </a:extLst>
          </p:cNvPr>
          <p:cNvSpPr>
            <a:spLocks noGrp="1"/>
          </p:cNvSpPr>
          <p:nvPr>
            <p:ph type="ctrTitle"/>
          </p:nvPr>
        </p:nvSpPr>
        <p:spPr>
          <a:xfrm>
            <a:off x="297057" y="2291463"/>
            <a:ext cx="6685634" cy="2081983"/>
          </a:xfrm>
        </p:spPr>
        <p:txBody>
          <a:bodyPr anchor="b">
            <a:normAutofit fontScale="90000"/>
          </a:bodyPr>
          <a:lstStyle/>
          <a:p>
            <a:pPr algn="l">
              <a:lnSpc>
                <a:spcPct val="100000"/>
              </a:lnSpc>
            </a:pPr>
            <a:r>
              <a:rPr lang="en-US" altLang="zh-TW" sz="4800" b="1" dirty="0">
                <a:latin typeface="Arial" panose="020B0604020202020204" pitchFamily="34" charset="0"/>
                <a:cs typeface="Arial" panose="020B0604020202020204" pitchFamily="34" charset="0"/>
              </a:rPr>
              <a:t>Independent Study </a:t>
            </a:r>
            <a:br>
              <a:rPr lang="en-US" altLang="zh-TW" sz="4800" dirty="0">
                <a:latin typeface="Arial" panose="020B0604020202020204" pitchFamily="34" charset="0"/>
                <a:cs typeface="Arial" panose="020B0604020202020204" pitchFamily="34" charset="0"/>
              </a:rPr>
            </a:br>
            <a:r>
              <a:rPr lang="en-US" altLang="zh-TW" sz="2800" dirty="0">
                <a:latin typeface="Arial" panose="020B0604020202020204" pitchFamily="34" charset="0"/>
                <a:cs typeface="Arial" panose="020B0604020202020204" pitchFamily="34" charset="0"/>
              </a:rPr>
              <a:t>in </a:t>
            </a:r>
            <a:br>
              <a:rPr lang="en-US" altLang="zh-TW" sz="1800" dirty="0"/>
            </a:br>
            <a:r>
              <a:rPr lang="en-US" altLang="zh-TW" sz="3600" b="1" dirty="0">
                <a:latin typeface="Arial" panose="020B0604020202020204" pitchFamily="34" charset="0"/>
                <a:cs typeface="Arial" panose="020B0604020202020204" pitchFamily="34" charset="0"/>
              </a:rPr>
              <a:t>Space Science and Engineering</a:t>
            </a:r>
            <a:endParaRPr lang="zh-TW" altLang="en-US" sz="4800" b="1" dirty="0">
              <a:latin typeface="Arial" panose="020B0604020202020204" pitchFamily="34" charset="0"/>
              <a:cs typeface="Arial" panose="020B0604020202020204" pitchFamily="34" charset="0"/>
            </a:endParaRPr>
          </a:p>
        </p:txBody>
      </p:sp>
      <p:sp>
        <p:nvSpPr>
          <p:cNvPr id="3" name="副標題 2">
            <a:extLst>
              <a:ext uri="{FF2B5EF4-FFF2-40B4-BE49-F238E27FC236}">
                <a16:creationId xmlns:a16="http://schemas.microsoft.com/office/drawing/2014/main" id="{4E8078AA-5B32-239D-FF59-EFCBFC230A77}"/>
              </a:ext>
            </a:extLst>
          </p:cNvPr>
          <p:cNvSpPr>
            <a:spLocks noGrp="1"/>
          </p:cNvSpPr>
          <p:nvPr>
            <p:ph type="subTitle" idx="1"/>
          </p:nvPr>
        </p:nvSpPr>
        <p:spPr>
          <a:xfrm>
            <a:off x="1025538" y="4711272"/>
            <a:ext cx="6232312" cy="758193"/>
          </a:xfrm>
        </p:spPr>
        <p:txBody>
          <a:bodyPr>
            <a:normAutofit/>
          </a:bodyPr>
          <a:lstStyle/>
          <a:p>
            <a:pPr algn="l"/>
            <a:r>
              <a:rPr lang="en-US" altLang="zh-TW" sz="2000" b="1" dirty="0">
                <a:latin typeface="Arial" panose="020B0604020202020204" pitchFamily="34" charset="0"/>
                <a:cs typeface="Arial" panose="020B0604020202020204" pitchFamily="34" charset="0"/>
              </a:rPr>
              <a:t>Empirical Physics-Informed Neural Networks for Magnetopause tracking</a:t>
            </a:r>
            <a:endParaRPr lang="zh-TW" altLang="en-US" sz="2000" b="1"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3" name="圖片 32" descr="一張含有 符號, 標誌, 象徵物, 文字 的圖片&#10;&#10;自動產生的描述">
            <a:extLst>
              <a:ext uri="{FF2B5EF4-FFF2-40B4-BE49-F238E27FC236}">
                <a16:creationId xmlns:a16="http://schemas.microsoft.com/office/drawing/2014/main" id="{93D3251E-55D1-B8C0-F14E-4C5D5722D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388" y="63568"/>
            <a:ext cx="902910" cy="771988"/>
          </a:xfrm>
          <a:prstGeom prst="rect">
            <a:avLst/>
          </a:prstGeom>
        </p:spPr>
      </p:pic>
      <p:sp>
        <p:nvSpPr>
          <p:cNvPr id="37" name="副標題 2">
            <a:extLst>
              <a:ext uri="{FF2B5EF4-FFF2-40B4-BE49-F238E27FC236}">
                <a16:creationId xmlns:a16="http://schemas.microsoft.com/office/drawing/2014/main" id="{CEC1D893-A485-3DA5-A8D0-AABB994C2623}"/>
              </a:ext>
            </a:extLst>
          </p:cNvPr>
          <p:cNvSpPr txBox="1">
            <a:spLocks/>
          </p:cNvSpPr>
          <p:nvPr/>
        </p:nvSpPr>
        <p:spPr>
          <a:xfrm>
            <a:off x="208281" y="4697477"/>
            <a:ext cx="1035642" cy="4479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2000" dirty="0">
                <a:latin typeface="Arial" panose="020B0604020202020204" pitchFamily="34" charset="0"/>
                <a:cs typeface="Arial" panose="020B0604020202020204" pitchFamily="34" charset="0"/>
              </a:rPr>
              <a:t>Topic : </a:t>
            </a:r>
            <a:endParaRPr lang="zh-TW" altLang="en-US" sz="2000" dirty="0">
              <a:latin typeface="Arial" panose="020B0604020202020204" pitchFamily="34" charset="0"/>
              <a:cs typeface="Arial" panose="020B0604020202020204" pitchFamily="34" charset="0"/>
            </a:endParaRPr>
          </a:p>
        </p:txBody>
      </p:sp>
      <p:pic>
        <p:nvPicPr>
          <p:cNvPr id="1026" name="Picture 2" descr="首頁｜國立中央大學太空科學與工程學系Department of Space Science &amp; Engineering, National  Central University">
            <a:extLst>
              <a:ext uri="{FF2B5EF4-FFF2-40B4-BE49-F238E27FC236}">
                <a16:creationId xmlns:a16="http://schemas.microsoft.com/office/drawing/2014/main" id="{ACAE2429-3855-C2C7-15F1-8B81D7A0E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3009" y="0"/>
            <a:ext cx="804379" cy="87178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E2D004C9-691B-C3DE-A86A-ECF96B938996}"/>
              </a:ext>
            </a:extLst>
          </p:cNvPr>
          <p:cNvSpPr txBox="1"/>
          <p:nvPr/>
        </p:nvSpPr>
        <p:spPr>
          <a:xfrm>
            <a:off x="208224" y="5762628"/>
            <a:ext cx="4292157" cy="1022588"/>
          </a:xfrm>
          <a:prstGeom prst="rect">
            <a:avLst/>
          </a:prstGeom>
          <a:noFill/>
        </p:spPr>
        <p:txBody>
          <a:bodyPr wrap="square">
            <a:spAutoFit/>
          </a:bodyPr>
          <a:lstStyle/>
          <a:p>
            <a:pPr>
              <a:lnSpc>
                <a:spcPts val="2500"/>
              </a:lnSpc>
            </a:pPr>
            <a:r>
              <a:rPr lang="en-US" altLang="zh-TW" sz="1600" dirty="0">
                <a:latin typeface="Arial" panose="020B0604020202020204" pitchFamily="34" charset="0"/>
                <a:cs typeface="Arial" panose="020B0604020202020204" pitchFamily="34" charset="0"/>
              </a:rPr>
              <a:t>Student:</a:t>
            </a:r>
            <a:r>
              <a:rPr lang="zh-TW" altLang="en-US" sz="1600" dirty="0">
                <a:latin typeface="Arial" panose="020B0604020202020204" pitchFamily="34" charset="0"/>
                <a:cs typeface="Arial" panose="020B0604020202020204" pitchFamily="34" charset="0"/>
              </a:rPr>
              <a:t> 侯博瀚 </a:t>
            </a:r>
            <a:r>
              <a:rPr lang="en-US" altLang="zh-TW" sz="1600" dirty="0">
                <a:latin typeface="Arial" panose="020B0604020202020204" pitchFamily="34" charset="0"/>
                <a:cs typeface="Arial" panose="020B0604020202020204" pitchFamily="34" charset="0"/>
              </a:rPr>
              <a:t>(Po-Han, Hou)</a:t>
            </a:r>
          </a:p>
          <a:p>
            <a:pPr>
              <a:lnSpc>
                <a:spcPts val="2500"/>
              </a:lnSpc>
            </a:pPr>
            <a:r>
              <a:rPr lang="en-US" altLang="zh-TW" sz="1600" dirty="0">
                <a:latin typeface="Arial" panose="020B0604020202020204" pitchFamily="34" charset="0"/>
                <a:cs typeface="Arial" panose="020B0604020202020204" pitchFamily="34" charset="0"/>
              </a:rPr>
              <a:t>E-mail: </a:t>
            </a:r>
            <a:r>
              <a:rPr lang="en-US" altLang="zh-TW" sz="1600" u="sng"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kozak20010716@g.ncu.edu.tw</a:t>
            </a:r>
            <a:endParaRPr lang="en-US" altLang="zh-TW" sz="1600" u="sng" dirty="0">
              <a:latin typeface="Arial" panose="020B0604020202020204" pitchFamily="34" charset="0"/>
              <a:cs typeface="Arial" panose="020B0604020202020204" pitchFamily="34" charset="0"/>
            </a:endParaRPr>
          </a:p>
          <a:p>
            <a:pPr>
              <a:lnSpc>
                <a:spcPts val="2500"/>
              </a:lnSpc>
            </a:pPr>
            <a:r>
              <a:rPr lang="en-US" altLang="zh-TW" sz="1600" dirty="0">
                <a:latin typeface="Arial" panose="020B0604020202020204" pitchFamily="34" charset="0"/>
                <a:cs typeface="Arial" panose="020B0604020202020204" pitchFamily="34" charset="0"/>
              </a:rPr>
              <a:t>Advisor: </a:t>
            </a:r>
            <a:r>
              <a:rPr lang="zh-TW" altLang="en-US" sz="1600" dirty="0">
                <a:latin typeface="Arial" panose="020B0604020202020204" pitchFamily="34" charset="0"/>
                <a:cs typeface="Arial" panose="020B0604020202020204" pitchFamily="34" charset="0"/>
              </a:rPr>
              <a:t>許志浤 教授 </a:t>
            </a:r>
            <a:r>
              <a:rPr lang="en-US" altLang="zh-TW" sz="1600" dirty="0">
                <a:latin typeface="Arial" panose="020B0604020202020204" pitchFamily="34" charset="0"/>
                <a:cs typeface="Arial" panose="020B0604020202020204" pitchFamily="34" charset="0"/>
              </a:rPr>
              <a:t>(Prof. Jih-Hong, Shue)</a:t>
            </a:r>
            <a:endParaRPr lang="zh-TW"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83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7">
                                            <p:txEl>
                                              <p:pRg st="0" end="0"/>
                                            </p:txEl>
                                          </p:spTgt>
                                        </p:tgtEl>
                                        <p:attrNameLst>
                                          <p:attrName>style.visibility</p:attrName>
                                        </p:attrNameLst>
                                      </p:cBhvr>
                                      <p:to>
                                        <p:strVal val="visible"/>
                                      </p:to>
                                    </p:set>
                                    <p:animEffect transition="in" filter="fade">
                                      <p:cBhvr>
                                        <p:cTn id="13" dur="4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4DA8D6-2322-733D-02E9-5E9D9240D730}"/>
              </a:ext>
            </a:extLst>
          </p:cNvPr>
          <p:cNvSpPr>
            <a:spLocks noGrp="1"/>
          </p:cNvSpPr>
          <p:nvPr>
            <p:ph type="title"/>
          </p:nvPr>
        </p:nvSpPr>
        <p:spPr>
          <a:xfrm>
            <a:off x="1398767" y="349222"/>
            <a:ext cx="10515600" cy="915035"/>
          </a:xfrm>
        </p:spPr>
        <p:txBody>
          <a:bodyPr>
            <a:normAutofit/>
          </a:bodyPr>
          <a:lstStyle/>
          <a:p>
            <a:r>
              <a:rPr lang="en-US" altLang="zh-TW" sz="3600" dirty="0">
                <a:latin typeface="Arial" panose="020B0604020202020204" pitchFamily="34" charset="0"/>
                <a:cs typeface="Arial" panose="020B0604020202020204" pitchFamily="34" charset="0"/>
              </a:rPr>
              <a:t>Applying Proposed Numerical Model with NNs</a:t>
            </a:r>
            <a:endParaRPr lang="zh-TW" altLang="en-US" sz="3600" dirty="0">
              <a:latin typeface="Arial" panose="020B0604020202020204" pitchFamily="34" charset="0"/>
              <a:cs typeface="Arial" panose="020B0604020202020204" pitchFamily="34" charset="0"/>
            </a:endParaRPr>
          </a:p>
        </p:txBody>
      </p:sp>
      <p:graphicFrame>
        <p:nvGraphicFramePr>
          <p:cNvPr id="8" name="表格 13">
            <a:extLst>
              <a:ext uri="{FF2B5EF4-FFF2-40B4-BE49-F238E27FC236}">
                <a16:creationId xmlns:a16="http://schemas.microsoft.com/office/drawing/2014/main" id="{8B0188A5-9E2A-3FE4-DF0E-ECA319C5BCE4}"/>
              </a:ext>
            </a:extLst>
          </p:cNvPr>
          <p:cNvGraphicFramePr>
            <a:graphicFrameLocks noGrp="1"/>
          </p:cNvGraphicFramePr>
          <p:nvPr>
            <p:extLst>
              <p:ext uri="{D42A27DB-BD31-4B8C-83A1-F6EECF244321}">
                <p14:modId xmlns:p14="http://schemas.microsoft.com/office/powerpoint/2010/main" val="4255175419"/>
              </p:ext>
            </p:extLst>
          </p:nvPr>
        </p:nvGraphicFramePr>
        <p:xfrm>
          <a:off x="1535277" y="4419155"/>
          <a:ext cx="9206823" cy="1854200"/>
        </p:xfrm>
        <a:graphic>
          <a:graphicData uri="http://schemas.openxmlformats.org/drawingml/2006/table">
            <a:tbl>
              <a:tblPr firstRow="1" bandRow="1">
                <a:tableStyleId>{21E4AEA4-8DFA-4A89-87EB-49C32662AFE0}</a:tableStyleId>
              </a:tblPr>
              <a:tblGrid>
                <a:gridCol w="3202432">
                  <a:extLst>
                    <a:ext uri="{9D8B030D-6E8A-4147-A177-3AD203B41FA5}">
                      <a16:colId xmlns:a16="http://schemas.microsoft.com/office/drawing/2014/main" val="2177932446"/>
                    </a:ext>
                  </a:extLst>
                </a:gridCol>
                <a:gridCol w="1572768">
                  <a:extLst>
                    <a:ext uri="{9D8B030D-6E8A-4147-A177-3AD203B41FA5}">
                      <a16:colId xmlns:a16="http://schemas.microsoft.com/office/drawing/2014/main" val="4282130310"/>
                    </a:ext>
                  </a:extLst>
                </a:gridCol>
                <a:gridCol w="2186432">
                  <a:extLst>
                    <a:ext uri="{9D8B030D-6E8A-4147-A177-3AD203B41FA5}">
                      <a16:colId xmlns:a16="http://schemas.microsoft.com/office/drawing/2014/main" val="203329445"/>
                    </a:ext>
                  </a:extLst>
                </a:gridCol>
                <a:gridCol w="2245191">
                  <a:extLst>
                    <a:ext uri="{9D8B030D-6E8A-4147-A177-3AD203B41FA5}">
                      <a16:colId xmlns:a16="http://schemas.microsoft.com/office/drawing/2014/main" val="1323418220"/>
                    </a:ext>
                  </a:extLst>
                </a:gridCol>
              </a:tblGrid>
              <a:tr h="370840">
                <a:tc>
                  <a:txBody>
                    <a:bodyPr/>
                    <a:lstStyle/>
                    <a:p>
                      <a:r>
                        <a:rPr lang="en-US" altLang="zh-TW" sz="1600" dirty="0">
                          <a:latin typeface="Arial" panose="020B0604020202020204" pitchFamily="34" charset="0"/>
                          <a:cs typeface="Arial" panose="020B0604020202020204" pitchFamily="34" charset="0"/>
                        </a:rPr>
                        <a:t>Model</a:t>
                      </a:r>
                      <a:endParaRPr lang="zh-TW" altLang="en-US" sz="1600" dirty="0">
                        <a:latin typeface="Arial" panose="020B0604020202020204" pitchFamily="34" charset="0"/>
                        <a:cs typeface="Arial" panose="020B0604020202020204" pitchFamily="34" charset="0"/>
                      </a:endParaRPr>
                    </a:p>
                  </a:txBody>
                  <a:tcPr/>
                </a:tc>
                <a:tc>
                  <a:txBody>
                    <a:bodyPr/>
                    <a:lstStyle/>
                    <a:p>
                      <a:r>
                        <a:rPr lang="en-US" altLang="zh-TW" sz="1600" dirty="0">
                          <a:latin typeface="Arial" panose="020B0604020202020204" pitchFamily="34" charset="0"/>
                          <a:cs typeface="Arial" panose="020B0604020202020204" pitchFamily="34" charset="0"/>
                        </a:rPr>
                        <a:t>RMSE (Total)</a:t>
                      </a:r>
                      <a:endParaRPr lang="zh-TW" altLang="en-US" sz="1600" dirty="0">
                        <a:latin typeface="Arial" panose="020B0604020202020204" pitchFamily="34" charset="0"/>
                        <a:cs typeface="Arial" panose="020B0604020202020204" pitchFamily="34" charset="0"/>
                      </a:endParaRPr>
                    </a:p>
                  </a:txBody>
                  <a:tcPr/>
                </a:tc>
                <a:tc>
                  <a:txBody>
                    <a:bodyPr/>
                    <a:lstStyle/>
                    <a:p>
                      <a:r>
                        <a:rPr lang="en-US" altLang="zh-TW" sz="1600" dirty="0">
                          <a:latin typeface="Arial" panose="020B0604020202020204" pitchFamily="34" charset="0"/>
                          <a:cs typeface="Arial" panose="020B0604020202020204" pitchFamily="34" charset="0"/>
                        </a:rPr>
                        <a:t>RMSE (20%</a:t>
                      </a:r>
                      <a:r>
                        <a:rPr lang="zh-TW" altLang="en-US" sz="1600" dirty="0">
                          <a:latin typeface="Arial" panose="020B0604020202020204" pitchFamily="34" charset="0"/>
                          <a:cs typeface="Arial" panose="020B0604020202020204" pitchFamily="34" charset="0"/>
                        </a:rPr>
                        <a:t> </a:t>
                      </a:r>
                      <a:r>
                        <a:rPr lang="en-US" altLang="zh-TW" sz="1600" dirty="0">
                          <a:latin typeface="Arial" panose="020B0604020202020204" pitchFamily="34" charset="0"/>
                          <a:cs typeface="Arial" panose="020B0604020202020204" pitchFamily="34" charset="0"/>
                        </a:rPr>
                        <a:t>Testing)</a:t>
                      </a:r>
                      <a:endParaRPr lang="zh-TW" alt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a:latin typeface="Arial" panose="020B0604020202020204" pitchFamily="34" charset="0"/>
                          <a:cs typeface="Arial" panose="020B0604020202020204" pitchFamily="34" charset="0"/>
                        </a:rPr>
                        <a:t>RMSE (80%</a:t>
                      </a:r>
                      <a:r>
                        <a:rPr lang="zh-TW" altLang="en-US" sz="1600" dirty="0">
                          <a:latin typeface="Arial" panose="020B0604020202020204" pitchFamily="34" charset="0"/>
                          <a:cs typeface="Arial" panose="020B0604020202020204" pitchFamily="34" charset="0"/>
                        </a:rPr>
                        <a:t> </a:t>
                      </a:r>
                      <a:r>
                        <a:rPr lang="en-US" altLang="zh-TW" sz="1600" dirty="0">
                          <a:latin typeface="Arial" panose="020B0604020202020204" pitchFamily="34" charset="0"/>
                          <a:cs typeface="Arial" panose="020B0604020202020204" pitchFamily="34" charset="0"/>
                        </a:rPr>
                        <a:t>Testing)</a:t>
                      </a:r>
                      <a:r>
                        <a:rPr lang="zh-TW" altLang="en-US" sz="16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301155424"/>
                  </a:ext>
                </a:extLst>
              </a:tr>
              <a:tr h="370840">
                <a:tc>
                  <a:txBody>
                    <a:bodyPr/>
                    <a:lstStyle/>
                    <a:p>
                      <a:r>
                        <a:rPr lang="en-US" altLang="zh-TW" sz="1600" dirty="0">
                          <a:latin typeface="Arial" panose="020B0604020202020204" pitchFamily="34" charset="0"/>
                          <a:cs typeface="Arial" panose="020B0604020202020204" pitchFamily="34" charset="0"/>
                        </a:rPr>
                        <a:t>Shue et al.[1998]</a:t>
                      </a:r>
                      <a:endParaRPr lang="zh-TW" altLang="en-US" sz="1600" dirty="0">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1.22321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1.02368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1.26587 Re</a:t>
                      </a:r>
                      <a:endParaRPr lang="zh-TW" altLang="en-US" sz="16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39452772"/>
                  </a:ext>
                </a:extLst>
              </a:tr>
              <a:tr h="370840">
                <a:tc>
                  <a:txBody>
                    <a:bodyPr/>
                    <a:lstStyle/>
                    <a:p>
                      <a:r>
                        <a:rPr lang="en-US" altLang="zh-TW" sz="1600" dirty="0">
                          <a:latin typeface="Arial" panose="020B0604020202020204" pitchFamily="34" charset="0"/>
                          <a:cs typeface="Arial" panose="020B0604020202020204" pitchFamily="34" charset="0"/>
                        </a:rPr>
                        <a:t>Neural Networks</a:t>
                      </a:r>
                      <a:endParaRPr lang="zh-TW" altLang="en-US" sz="16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Arial" panose="020B0604020202020204" pitchFamily="34" charset="0"/>
                          <a:cs typeface="Arial" panose="020B0604020202020204" pitchFamily="34" charset="0"/>
                        </a:rPr>
                        <a:t>0.85437 Re</a:t>
                      </a:r>
                      <a:endParaRPr lang="zh-TW" altLang="en-US" sz="1600" dirty="0">
                        <a:solidFill>
                          <a:srgbClr val="FF0000"/>
                        </a:solidFill>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0.94781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1.10475 Re</a:t>
                      </a:r>
                      <a:endParaRPr lang="zh-TW" altLang="en-US" sz="16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75790233"/>
                  </a:ext>
                </a:extLst>
              </a:tr>
              <a:tr h="370840">
                <a:tc>
                  <a:txBody>
                    <a:bodyPr/>
                    <a:lstStyle/>
                    <a:p>
                      <a:r>
                        <a:rPr lang="en-US" altLang="zh-TW" sz="1600" dirty="0">
                          <a:latin typeface="Arial" panose="020B0604020202020204" pitchFamily="34" charset="0"/>
                          <a:cs typeface="Arial" panose="020B0604020202020204" pitchFamily="34" charset="0"/>
                        </a:rPr>
                        <a:t>Emp-PINNs - Shue et al.[1998]</a:t>
                      </a:r>
                      <a:endParaRPr lang="zh-TW" altLang="en-US" sz="1600" dirty="0">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0.90103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Arial" panose="020B0604020202020204" pitchFamily="34" charset="0"/>
                          <a:cs typeface="Arial" panose="020B0604020202020204" pitchFamily="34" charset="0"/>
                        </a:rPr>
                        <a:t>0.92539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latin typeface="Arial" panose="020B0604020202020204" pitchFamily="34" charset="0"/>
                          <a:cs typeface="Arial" panose="020B0604020202020204" pitchFamily="34" charset="0"/>
                        </a:rPr>
                        <a:t>0.95703 Re</a:t>
                      </a:r>
                      <a:endParaRPr lang="zh-TW" altLang="en-US" sz="16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3234724"/>
                  </a:ext>
                </a:extLst>
              </a:tr>
              <a:tr h="370840">
                <a:tc>
                  <a:txBody>
                    <a:bodyPr/>
                    <a:lstStyle/>
                    <a:p>
                      <a:r>
                        <a:rPr lang="en-US" altLang="zh-TW" sz="1600" dirty="0">
                          <a:latin typeface="Arial" panose="020B0604020202020204" pitchFamily="34" charset="0"/>
                          <a:cs typeface="Arial" panose="020B0604020202020204" pitchFamily="34" charset="0"/>
                        </a:rPr>
                        <a:t>Emp-PINNs - Proposed Model</a:t>
                      </a:r>
                      <a:endParaRPr lang="zh-TW" altLang="en-US" sz="1600" dirty="0">
                        <a:latin typeface="Arial" panose="020B0604020202020204" pitchFamily="34" charset="0"/>
                        <a:cs typeface="Arial" panose="020B0604020202020204" pitchFamily="34" charset="0"/>
                      </a:endParaRPr>
                    </a:p>
                  </a:txBody>
                  <a:tcPr/>
                </a:tc>
                <a:tc>
                  <a:txBody>
                    <a:bodyPr/>
                    <a:lstStyle/>
                    <a:p>
                      <a:pPr algn="ctr"/>
                      <a:r>
                        <a:rPr lang="en-US" altLang="zh-TW" sz="1600" dirty="0">
                          <a:solidFill>
                            <a:schemeClr val="tx1"/>
                          </a:solidFill>
                          <a:latin typeface="Arial" panose="020B0604020202020204" pitchFamily="34" charset="0"/>
                          <a:cs typeface="Arial" panose="020B0604020202020204" pitchFamily="34" charset="0"/>
                        </a:rPr>
                        <a:t>0.91375 Re</a:t>
                      </a:r>
                      <a:endParaRPr lang="zh-TW" altLang="en-US" sz="16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Arial" panose="020B0604020202020204" pitchFamily="34" charset="0"/>
                          <a:cs typeface="Arial" panose="020B0604020202020204" pitchFamily="34" charset="0"/>
                        </a:rPr>
                        <a:t>0.89304 Re</a:t>
                      </a:r>
                      <a:endParaRPr lang="zh-TW" altLang="en-US" sz="1600" dirty="0">
                        <a:solidFill>
                          <a:srgbClr val="FF0000"/>
                        </a:solidFill>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FF0000"/>
                          </a:solidFill>
                          <a:latin typeface="Arial" panose="020B0604020202020204" pitchFamily="34" charset="0"/>
                          <a:cs typeface="Arial" panose="020B0604020202020204" pitchFamily="34" charset="0"/>
                        </a:rPr>
                        <a:t>0.92483 Re</a:t>
                      </a:r>
                      <a:endParaRPr lang="zh-TW" altLang="en-US" sz="1600" dirty="0">
                        <a:solidFill>
                          <a:srgbClr val="FF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40907784"/>
                  </a:ext>
                </a:extLst>
              </a:tr>
            </a:tbl>
          </a:graphicData>
        </a:graphic>
      </p:graphicFrame>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A1E50845-A8E8-42A2-1735-DC68E317CEC4}"/>
                  </a:ext>
                </a:extLst>
              </p:cNvPr>
              <p:cNvSpPr txBox="1"/>
              <p:nvPr/>
            </p:nvSpPr>
            <p:spPr>
              <a:xfrm>
                <a:off x="3093738" y="6368399"/>
                <a:ext cx="5805739"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Training set RMSE</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𝐿𝑜𝑠𝑠</m:t>
                        </m:r>
                      </m:e>
                      <m:sub>
                        <m:r>
                          <a:rPr lang="en-US" altLang="zh-TW" b="0" i="1" smtClean="0">
                            <a:latin typeface="Cambria Math" panose="02040503050406030204" pitchFamily="18" charset="0"/>
                          </a:rPr>
                          <m:t>𝑁𝑁</m:t>
                        </m:r>
                      </m:sub>
                    </m:sSub>
                    <m:r>
                      <a:rPr lang="en-US" altLang="zh-TW" b="0" i="1" smtClean="0">
                        <a:latin typeface="Cambria Math" panose="02040503050406030204" pitchFamily="18" charset="0"/>
                      </a:rPr>
                      <m:t>&lt; </m:t>
                    </m:r>
                    <m:r>
                      <a:rPr lang="en-US" altLang="zh-TW" b="0" i="1" smtClean="0">
                        <a:latin typeface="Cambria Math" panose="02040503050406030204" pitchFamily="18" charset="0"/>
                      </a:rPr>
                      <m:t>𝐿𝑜𝑠</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𝑃𝐼𝑁𝑁</m:t>
                        </m:r>
                      </m:sub>
                    </m:sSub>
                    <m:r>
                      <a:rPr lang="en-US" altLang="zh-TW" b="0" i="1" smtClean="0">
                        <a:latin typeface="Cambria Math" panose="02040503050406030204" pitchFamily="18" charset="0"/>
                      </a:rPr>
                      <m:t>&lt; </m:t>
                    </m:r>
                    <m:r>
                      <a:rPr lang="en-US" altLang="zh-TW" b="0" i="1" smtClean="0">
                        <a:latin typeface="Cambria Math" panose="02040503050406030204" pitchFamily="18" charset="0"/>
                      </a:rPr>
                      <m:t>𝐿𝑜𝑠</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𝑆h𝑢𝑒</m:t>
                        </m:r>
                      </m:sub>
                    </m:sSub>
                  </m:oMath>
                </a14:m>
                <a:endParaRPr lang="zh-TW" altLang="en-US" dirty="0"/>
              </a:p>
            </p:txBody>
          </p:sp>
        </mc:Choice>
        <mc:Fallback xmlns="">
          <p:sp>
            <p:nvSpPr>
              <p:cNvPr id="9" name="文字方塊 8">
                <a:extLst>
                  <a:ext uri="{FF2B5EF4-FFF2-40B4-BE49-F238E27FC236}">
                    <a16:creationId xmlns:a16="http://schemas.microsoft.com/office/drawing/2014/main" id="{A1E50845-A8E8-42A2-1735-DC68E317CEC4}"/>
                  </a:ext>
                </a:extLst>
              </p:cNvPr>
              <p:cNvSpPr txBox="1">
                <a:spLocks noRot="1" noChangeAspect="1" noMove="1" noResize="1" noEditPoints="1" noAdjustHandles="1" noChangeArrowheads="1" noChangeShapeType="1" noTextEdit="1"/>
              </p:cNvSpPr>
              <p:nvPr/>
            </p:nvSpPr>
            <p:spPr>
              <a:xfrm>
                <a:off x="3093738" y="6368399"/>
                <a:ext cx="5805739" cy="369332"/>
              </a:xfrm>
              <a:prstGeom prst="rect">
                <a:avLst/>
              </a:prstGeom>
              <a:blipFill>
                <a:blip r:embed="rId2"/>
                <a:stretch>
                  <a:fillRect l="-945" t="-11667" b="-26667"/>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9287D72D-85FF-7837-5382-FB085809D31D}"/>
              </a:ext>
            </a:extLst>
          </p:cNvPr>
          <p:cNvSpPr txBox="1"/>
          <p:nvPr/>
        </p:nvSpPr>
        <p:spPr>
          <a:xfrm>
            <a:off x="8996330" y="6488668"/>
            <a:ext cx="3150493"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Successful in Generalization</a:t>
            </a:r>
            <a:endParaRPr lang="zh-TW" altLang="en-US" dirty="0">
              <a:latin typeface="Arial" panose="020B0604020202020204" pitchFamily="34" charset="0"/>
              <a:cs typeface="Arial" panose="020B0604020202020204" pitchFamily="34" charset="0"/>
            </a:endParaRPr>
          </a:p>
        </p:txBody>
      </p:sp>
      <p:pic>
        <p:nvPicPr>
          <p:cNvPr id="11" name="圖片 10">
            <a:extLst>
              <a:ext uri="{FF2B5EF4-FFF2-40B4-BE49-F238E27FC236}">
                <a16:creationId xmlns:a16="http://schemas.microsoft.com/office/drawing/2014/main" id="{5DD1FD2D-E315-2852-D552-7AA1604510D9}"/>
              </a:ext>
            </a:extLst>
          </p:cNvPr>
          <p:cNvPicPr>
            <a:picLocks noChangeAspect="1"/>
          </p:cNvPicPr>
          <p:nvPr/>
        </p:nvPicPr>
        <p:blipFill>
          <a:blip r:embed="rId3"/>
          <a:stretch>
            <a:fillRect/>
          </a:stretch>
        </p:blipFill>
        <p:spPr>
          <a:xfrm>
            <a:off x="6138689" y="1501170"/>
            <a:ext cx="2715712" cy="2803150"/>
          </a:xfrm>
          <a:prstGeom prst="rect">
            <a:avLst/>
          </a:prstGeom>
        </p:spPr>
      </p:pic>
      <p:pic>
        <p:nvPicPr>
          <p:cNvPr id="12" name="圖片 11">
            <a:extLst>
              <a:ext uri="{FF2B5EF4-FFF2-40B4-BE49-F238E27FC236}">
                <a16:creationId xmlns:a16="http://schemas.microsoft.com/office/drawing/2014/main" id="{3E27E7CA-2CBE-DC04-18ED-DEA0BA1AE569}"/>
              </a:ext>
            </a:extLst>
          </p:cNvPr>
          <p:cNvPicPr>
            <a:picLocks noChangeAspect="1"/>
          </p:cNvPicPr>
          <p:nvPr/>
        </p:nvPicPr>
        <p:blipFill rotWithShape="1">
          <a:blip r:embed="rId4"/>
          <a:srcRect r="365" b="-4"/>
          <a:stretch/>
        </p:blipFill>
        <p:spPr>
          <a:xfrm>
            <a:off x="8935681" y="1501170"/>
            <a:ext cx="2660763" cy="2753215"/>
          </a:xfrm>
          <a:prstGeom prst="rect">
            <a:avLst/>
          </a:prstGeom>
        </p:spPr>
      </p:pic>
      <p:pic>
        <p:nvPicPr>
          <p:cNvPr id="13" name="圖片 12">
            <a:extLst>
              <a:ext uri="{FF2B5EF4-FFF2-40B4-BE49-F238E27FC236}">
                <a16:creationId xmlns:a16="http://schemas.microsoft.com/office/drawing/2014/main" id="{E23A5C01-77B3-2E2F-7129-B034B052CC45}"/>
              </a:ext>
            </a:extLst>
          </p:cNvPr>
          <p:cNvPicPr>
            <a:picLocks noChangeAspect="1"/>
          </p:cNvPicPr>
          <p:nvPr/>
        </p:nvPicPr>
        <p:blipFill>
          <a:blip r:embed="rId5"/>
          <a:stretch>
            <a:fillRect/>
          </a:stretch>
        </p:blipFill>
        <p:spPr>
          <a:xfrm>
            <a:off x="3371789" y="1557810"/>
            <a:ext cx="2655800" cy="2746510"/>
          </a:xfrm>
          <a:prstGeom prst="rect">
            <a:avLst/>
          </a:prstGeom>
        </p:spPr>
      </p:pic>
      <p:pic>
        <p:nvPicPr>
          <p:cNvPr id="14" name="圖片 13">
            <a:extLst>
              <a:ext uri="{FF2B5EF4-FFF2-40B4-BE49-F238E27FC236}">
                <a16:creationId xmlns:a16="http://schemas.microsoft.com/office/drawing/2014/main" id="{3DCD503C-2C35-6B5B-E762-28F02DFB4B24}"/>
              </a:ext>
            </a:extLst>
          </p:cNvPr>
          <p:cNvPicPr>
            <a:picLocks noChangeAspect="1"/>
          </p:cNvPicPr>
          <p:nvPr/>
        </p:nvPicPr>
        <p:blipFill>
          <a:blip r:embed="rId6"/>
          <a:stretch>
            <a:fillRect/>
          </a:stretch>
        </p:blipFill>
        <p:spPr>
          <a:xfrm>
            <a:off x="544977" y="1557810"/>
            <a:ext cx="2715712" cy="2766474"/>
          </a:xfrm>
          <a:prstGeom prst="rect">
            <a:avLst/>
          </a:prstGeom>
        </p:spPr>
      </p:pic>
      <p:sp>
        <p:nvSpPr>
          <p:cNvPr id="15" name="文字方塊 14">
            <a:extLst>
              <a:ext uri="{FF2B5EF4-FFF2-40B4-BE49-F238E27FC236}">
                <a16:creationId xmlns:a16="http://schemas.microsoft.com/office/drawing/2014/main" id="{ABA7842F-BA20-647A-8502-48C71F499B50}"/>
              </a:ext>
            </a:extLst>
          </p:cNvPr>
          <p:cNvSpPr txBox="1"/>
          <p:nvPr/>
        </p:nvSpPr>
        <p:spPr>
          <a:xfrm>
            <a:off x="8996330" y="6203524"/>
            <a:ext cx="1903445" cy="338554"/>
          </a:xfrm>
          <a:prstGeom prst="rect">
            <a:avLst/>
          </a:prstGeom>
          <a:noFill/>
        </p:spPr>
        <p:txBody>
          <a:bodyPr wrap="square" rtlCol="0">
            <a:spAutoFit/>
          </a:bodyPr>
          <a:lstStyle/>
          <a:p>
            <a:r>
              <a:rPr lang="en-US" altLang="zh-TW" sz="1600" i="1" dirty="0">
                <a:solidFill>
                  <a:srgbClr val="4CBCA9"/>
                </a:solidFill>
                <a:latin typeface="Arial" panose="020B0604020202020204" pitchFamily="34" charset="0"/>
                <a:cs typeface="Arial" panose="020B0604020202020204" pitchFamily="34" charset="0"/>
              </a:rPr>
              <a:t>Improved 26.9%</a:t>
            </a:r>
            <a:endParaRPr lang="zh-TW" altLang="en-US" sz="1600" i="1" dirty="0">
              <a:solidFill>
                <a:srgbClr val="4CBCA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19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5EBB6-B592-8324-E8CC-71A6A6DE2B0A}"/>
              </a:ext>
            </a:extLst>
          </p:cNvPr>
          <p:cNvSpPr>
            <a:spLocks noGrp="1"/>
          </p:cNvSpPr>
          <p:nvPr>
            <p:ph type="title"/>
          </p:nvPr>
        </p:nvSpPr>
        <p:spPr>
          <a:xfrm>
            <a:off x="582325" y="0"/>
            <a:ext cx="11839118" cy="1325563"/>
          </a:xfrm>
        </p:spPr>
        <p:txBody>
          <a:bodyPr>
            <a:normAutofit/>
          </a:bodyPr>
          <a:lstStyle/>
          <a:p>
            <a:r>
              <a:rPr lang="en-US" altLang="zh-TW" sz="3600" dirty="0">
                <a:latin typeface="Arial" panose="020B0604020202020204" pitchFamily="34" charset="0"/>
                <a:cs typeface="Arial" panose="020B0604020202020204" pitchFamily="34" charset="0"/>
              </a:rPr>
              <a:t>Model Performance at different conditions - Angle</a:t>
            </a:r>
            <a:endParaRPr lang="zh-TW" altLang="en-US" sz="3600" dirty="0">
              <a:latin typeface="Arial" panose="020B0604020202020204" pitchFamily="34" charset="0"/>
              <a:cs typeface="Arial" panose="020B0604020202020204" pitchFamily="34" charset="0"/>
            </a:endParaRPr>
          </a:p>
        </p:txBody>
      </p:sp>
      <p:pic>
        <p:nvPicPr>
          <p:cNvPr id="17" name="圖片 16">
            <a:extLst>
              <a:ext uri="{FF2B5EF4-FFF2-40B4-BE49-F238E27FC236}">
                <a16:creationId xmlns:a16="http://schemas.microsoft.com/office/drawing/2014/main" id="{4C30C001-1298-AB7D-56EB-7DF7A5428774}"/>
              </a:ext>
            </a:extLst>
          </p:cNvPr>
          <p:cNvPicPr>
            <a:picLocks noChangeAspect="1"/>
          </p:cNvPicPr>
          <p:nvPr/>
        </p:nvPicPr>
        <p:blipFill>
          <a:blip r:embed="rId2"/>
          <a:stretch>
            <a:fillRect/>
          </a:stretch>
        </p:blipFill>
        <p:spPr>
          <a:xfrm>
            <a:off x="1385887" y="1325563"/>
            <a:ext cx="9420225" cy="4667250"/>
          </a:xfrm>
          <a:prstGeom prst="rect">
            <a:avLst/>
          </a:prstGeom>
        </p:spPr>
      </p:pic>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A4AB05A-6719-F157-16C9-787884299182}"/>
                  </a:ext>
                </a:extLst>
              </p:cNvPr>
              <p:cNvSpPr txBox="1"/>
              <p:nvPr/>
            </p:nvSpPr>
            <p:spPr>
              <a:xfrm>
                <a:off x="10009416" y="6028542"/>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3" name="文字方塊 2">
                <a:extLst>
                  <a:ext uri="{FF2B5EF4-FFF2-40B4-BE49-F238E27FC236}">
                    <a16:creationId xmlns:a16="http://schemas.microsoft.com/office/drawing/2014/main" id="{FA4AB05A-6719-F157-16C9-787884299182}"/>
                  </a:ext>
                </a:extLst>
              </p:cNvPr>
              <p:cNvSpPr txBox="1">
                <a:spLocks noRot="1" noChangeAspect="1" noMove="1" noResize="1" noEditPoints="1" noAdjustHandles="1" noChangeArrowheads="1" noChangeShapeType="1" noTextEdit="1"/>
              </p:cNvSpPr>
              <p:nvPr/>
            </p:nvSpPr>
            <p:spPr>
              <a:xfrm>
                <a:off x="10009416" y="6028542"/>
                <a:ext cx="1990610" cy="654475"/>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8644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35955077-52E1-407D-1B35-D9567B3514A0}"/>
              </a:ext>
            </a:extLst>
          </p:cNvPr>
          <p:cNvSpPr>
            <a:spLocks noGrp="1"/>
          </p:cNvSpPr>
          <p:nvPr>
            <p:ph type="title"/>
          </p:nvPr>
        </p:nvSpPr>
        <p:spPr>
          <a:xfrm>
            <a:off x="582325" y="0"/>
            <a:ext cx="11839118" cy="1325563"/>
          </a:xfrm>
        </p:spPr>
        <p:txBody>
          <a:bodyPr>
            <a:normAutofit/>
          </a:bodyPr>
          <a:lstStyle/>
          <a:p>
            <a:r>
              <a:rPr lang="en-US" altLang="zh-TW" sz="3600" dirty="0">
                <a:latin typeface="Arial" panose="020B0604020202020204" pitchFamily="34" charset="0"/>
                <a:cs typeface="Arial" panose="020B0604020202020204" pitchFamily="34" charset="0"/>
              </a:rPr>
              <a:t>Model Performance at different conditions - </a:t>
            </a:r>
            <a:r>
              <a:rPr lang="en-US" altLang="zh-TW" sz="3600" dirty="0" err="1">
                <a:latin typeface="Arial" panose="020B0604020202020204" pitchFamily="34" charset="0"/>
                <a:cs typeface="Arial" panose="020B0604020202020204" pitchFamily="34" charset="0"/>
              </a:rPr>
              <a:t>Bz</a:t>
            </a:r>
            <a:endParaRPr lang="zh-TW" altLang="en-US" sz="3600" dirty="0">
              <a:latin typeface="Arial" panose="020B0604020202020204" pitchFamily="34" charset="0"/>
              <a:cs typeface="Arial" panose="020B0604020202020204" pitchFamily="34" charset="0"/>
            </a:endParaRPr>
          </a:p>
        </p:txBody>
      </p:sp>
      <p:pic>
        <p:nvPicPr>
          <p:cNvPr id="7" name="圖片 6">
            <a:extLst>
              <a:ext uri="{FF2B5EF4-FFF2-40B4-BE49-F238E27FC236}">
                <a16:creationId xmlns:a16="http://schemas.microsoft.com/office/drawing/2014/main" id="{B9A42D8F-0E30-0745-9985-7F8D8E9ED8BC}"/>
              </a:ext>
            </a:extLst>
          </p:cNvPr>
          <p:cNvPicPr>
            <a:picLocks noChangeAspect="1"/>
          </p:cNvPicPr>
          <p:nvPr/>
        </p:nvPicPr>
        <p:blipFill>
          <a:blip r:embed="rId2"/>
          <a:stretch>
            <a:fillRect/>
          </a:stretch>
        </p:blipFill>
        <p:spPr>
          <a:xfrm>
            <a:off x="1385887" y="1515901"/>
            <a:ext cx="9420225" cy="4667250"/>
          </a:xfrm>
          <a:prstGeom prst="rect">
            <a:avLst/>
          </a:prstGeom>
        </p:spPr>
      </p:pic>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36C0F14-81B1-A7CD-763E-CE819219ACC8}"/>
                  </a:ext>
                </a:extLst>
              </p:cNvPr>
              <p:cNvSpPr txBox="1"/>
              <p:nvPr/>
            </p:nvSpPr>
            <p:spPr>
              <a:xfrm>
                <a:off x="10009416" y="6028542"/>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2" name="文字方塊 1">
                <a:extLst>
                  <a:ext uri="{FF2B5EF4-FFF2-40B4-BE49-F238E27FC236}">
                    <a16:creationId xmlns:a16="http://schemas.microsoft.com/office/drawing/2014/main" id="{A36C0F14-81B1-A7CD-763E-CE819219ACC8}"/>
                  </a:ext>
                </a:extLst>
              </p:cNvPr>
              <p:cNvSpPr txBox="1">
                <a:spLocks noRot="1" noChangeAspect="1" noMove="1" noResize="1" noEditPoints="1" noAdjustHandles="1" noChangeArrowheads="1" noChangeShapeType="1" noTextEdit="1"/>
              </p:cNvSpPr>
              <p:nvPr/>
            </p:nvSpPr>
            <p:spPr>
              <a:xfrm>
                <a:off x="10009416" y="6028542"/>
                <a:ext cx="1990610" cy="654475"/>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9645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47ACA99D-7986-AD1F-5A83-12762C2221FF}"/>
              </a:ext>
            </a:extLst>
          </p:cNvPr>
          <p:cNvSpPr>
            <a:spLocks noGrp="1"/>
          </p:cNvSpPr>
          <p:nvPr>
            <p:ph type="title"/>
          </p:nvPr>
        </p:nvSpPr>
        <p:spPr>
          <a:xfrm>
            <a:off x="582325" y="0"/>
            <a:ext cx="11839118" cy="1325563"/>
          </a:xfrm>
        </p:spPr>
        <p:txBody>
          <a:bodyPr>
            <a:normAutofit/>
          </a:bodyPr>
          <a:lstStyle/>
          <a:p>
            <a:r>
              <a:rPr lang="en-US" altLang="zh-TW" sz="3600" dirty="0">
                <a:latin typeface="Arial" panose="020B0604020202020204" pitchFamily="34" charset="0"/>
                <a:cs typeface="Arial" panose="020B0604020202020204" pitchFamily="34" charset="0"/>
              </a:rPr>
              <a:t>Model Performance at different conditions - </a:t>
            </a:r>
            <a:r>
              <a:rPr lang="en-US" altLang="zh-TW" sz="3600" dirty="0" err="1">
                <a:latin typeface="Arial" panose="020B0604020202020204" pitchFamily="34" charset="0"/>
                <a:cs typeface="Arial" panose="020B0604020202020204" pitchFamily="34" charset="0"/>
              </a:rPr>
              <a:t>Dp</a:t>
            </a:r>
            <a:endParaRPr lang="zh-TW" altLang="en-US" sz="3600" dirty="0">
              <a:latin typeface="Arial" panose="020B0604020202020204" pitchFamily="34" charset="0"/>
              <a:cs typeface="Arial" panose="020B0604020202020204" pitchFamily="34" charset="0"/>
            </a:endParaRPr>
          </a:p>
        </p:txBody>
      </p:sp>
      <p:pic>
        <p:nvPicPr>
          <p:cNvPr id="7" name="圖片 6">
            <a:extLst>
              <a:ext uri="{FF2B5EF4-FFF2-40B4-BE49-F238E27FC236}">
                <a16:creationId xmlns:a16="http://schemas.microsoft.com/office/drawing/2014/main" id="{1759F2BA-5F70-C3CE-23BA-56D403528704}"/>
              </a:ext>
            </a:extLst>
          </p:cNvPr>
          <p:cNvPicPr>
            <a:picLocks noChangeAspect="1"/>
          </p:cNvPicPr>
          <p:nvPr/>
        </p:nvPicPr>
        <p:blipFill>
          <a:blip r:embed="rId2"/>
          <a:stretch>
            <a:fillRect/>
          </a:stretch>
        </p:blipFill>
        <p:spPr>
          <a:xfrm>
            <a:off x="1385887" y="1579469"/>
            <a:ext cx="9420225" cy="4667250"/>
          </a:xfrm>
          <a:prstGeom prst="rect">
            <a:avLst/>
          </a:prstGeom>
        </p:spPr>
      </p:pic>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E4C270D-C24A-1D4C-7A31-FB56668C8049}"/>
                  </a:ext>
                </a:extLst>
              </p:cNvPr>
              <p:cNvSpPr txBox="1"/>
              <p:nvPr/>
            </p:nvSpPr>
            <p:spPr>
              <a:xfrm>
                <a:off x="10009416" y="6028542"/>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2" name="文字方塊 1">
                <a:extLst>
                  <a:ext uri="{FF2B5EF4-FFF2-40B4-BE49-F238E27FC236}">
                    <a16:creationId xmlns:a16="http://schemas.microsoft.com/office/drawing/2014/main" id="{CE4C270D-C24A-1D4C-7A31-FB56668C8049}"/>
                  </a:ext>
                </a:extLst>
              </p:cNvPr>
              <p:cNvSpPr txBox="1">
                <a:spLocks noRot="1" noChangeAspect="1" noMove="1" noResize="1" noEditPoints="1" noAdjustHandles="1" noChangeArrowheads="1" noChangeShapeType="1" noTextEdit="1"/>
              </p:cNvSpPr>
              <p:nvPr/>
            </p:nvSpPr>
            <p:spPr>
              <a:xfrm>
                <a:off x="10009416" y="6028542"/>
                <a:ext cx="1990610" cy="654475"/>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2336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A4BC5C73-A773-E99B-9A21-5CABED8572C1}"/>
              </a:ext>
            </a:extLst>
          </p:cNvPr>
          <p:cNvPicPr>
            <a:picLocks noChangeAspect="1"/>
          </p:cNvPicPr>
          <p:nvPr/>
        </p:nvPicPr>
        <p:blipFill>
          <a:blip r:embed="rId2"/>
          <a:stretch>
            <a:fillRect/>
          </a:stretch>
        </p:blipFill>
        <p:spPr>
          <a:xfrm>
            <a:off x="1334203" y="1648776"/>
            <a:ext cx="9420225" cy="4657725"/>
          </a:xfrm>
          <a:prstGeom prst="rect">
            <a:avLst/>
          </a:prstGeom>
        </p:spPr>
      </p:pic>
      <p:sp>
        <p:nvSpPr>
          <p:cNvPr id="6" name="標題 1">
            <a:extLst>
              <a:ext uri="{FF2B5EF4-FFF2-40B4-BE49-F238E27FC236}">
                <a16:creationId xmlns:a16="http://schemas.microsoft.com/office/drawing/2014/main" id="{39348E13-6016-1A07-B1AE-BF09B73C9C3A}"/>
              </a:ext>
            </a:extLst>
          </p:cNvPr>
          <p:cNvSpPr>
            <a:spLocks noGrp="1"/>
          </p:cNvSpPr>
          <p:nvPr>
            <p:ph type="title"/>
          </p:nvPr>
        </p:nvSpPr>
        <p:spPr>
          <a:xfrm>
            <a:off x="176441" y="0"/>
            <a:ext cx="11839118" cy="1325563"/>
          </a:xfrm>
        </p:spPr>
        <p:txBody>
          <a:bodyPr>
            <a:normAutofit/>
          </a:bodyPr>
          <a:lstStyle/>
          <a:p>
            <a:pPr algn="ctr"/>
            <a:r>
              <a:rPr lang="en-US" altLang="zh-TW" sz="3200" dirty="0">
                <a:latin typeface="Arial" panose="020B0604020202020204" pitchFamily="34" charset="0"/>
                <a:cs typeface="Arial" panose="020B0604020202020204" pitchFamily="34" charset="0"/>
              </a:rPr>
              <a:t>Model Performance at Shue et al.[1998] applicable region</a:t>
            </a:r>
            <a:endParaRPr lang="zh-TW" altLang="en-US" sz="3200" dirty="0">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FABDDBEA-6789-534E-4B0E-A010E7446747}"/>
              </a:ext>
            </a:extLst>
          </p:cNvPr>
          <p:cNvSpPr txBox="1"/>
          <p:nvPr/>
        </p:nvSpPr>
        <p:spPr>
          <a:xfrm>
            <a:off x="3388125" y="2782128"/>
            <a:ext cx="1541683" cy="307777"/>
          </a:xfrm>
          <a:prstGeom prst="rect">
            <a:avLst/>
          </a:prstGeom>
          <a:noFill/>
        </p:spPr>
        <p:txBody>
          <a:bodyPr wrap="square" rtlCol="0">
            <a:spAutoFit/>
          </a:bodyPr>
          <a:lstStyle/>
          <a:p>
            <a:r>
              <a:rPr lang="en-US" altLang="zh-TW" sz="1400" i="1" u="sng" dirty="0">
                <a:solidFill>
                  <a:srgbClr val="FF5050"/>
                </a:solidFill>
                <a:latin typeface="Arial" panose="020B0604020202020204" pitchFamily="34" charset="0"/>
                <a:cs typeface="Arial" panose="020B0604020202020204" pitchFamily="34" charset="0"/>
              </a:rPr>
              <a:t>Improved 29.6%</a:t>
            </a:r>
            <a:endParaRPr lang="zh-TW" altLang="en-US" sz="1400" i="1" u="sng" dirty="0">
              <a:solidFill>
                <a:srgbClr val="FF505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EFCE8AD-5B65-DA7A-AAB7-E7711BD92F0A}"/>
                  </a:ext>
                </a:extLst>
              </p:cNvPr>
              <p:cNvSpPr txBox="1"/>
              <p:nvPr/>
            </p:nvSpPr>
            <p:spPr>
              <a:xfrm>
                <a:off x="9910127" y="1131422"/>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2" name="文字方塊 1">
                <a:extLst>
                  <a:ext uri="{FF2B5EF4-FFF2-40B4-BE49-F238E27FC236}">
                    <a16:creationId xmlns:a16="http://schemas.microsoft.com/office/drawing/2014/main" id="{9EFCE8AD-5B65-DA7A-AAB7-E7711BD92F0A}"/>
                  </a:ext>
                </a:extLst>
              </p:cNvPr>
              <p:cNvSpPr txBox="1">
                <a:spLocks noRot="1" noChangeAspect="1" noMove="1" noResize="1" noEditPoints="1" noAdjustHandles="1" noChangeArrowheads="1" noChangeShapeType="1" noTextEdit="1"/>
              </p:cNvSpPr>
              <p:nvPr/>
            </p:nvSpPr>
            <p:spPr>
              <a:xfrm>
                <a:off x="9910127" y="1131422"/>
                <a:ext cx="1990610" cy="654475"/>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4553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8B562E61-E091-0F54-77FA-98B5D12856AB}"/>
              </a:ext>
            </a:extLst>
          </p:cNvPr>
          <p:cNvSpPr>
            <a:spLocks noGrp="1"/>
          </p:cNvSpPr>
          <p:nvPr>
            <p:ph type="title"/>
          </p:nvPr>
        </p:nvSpPr>
        <p:spPr>
          <a:xfrm>
            <a:off x="621792" y="1161288"/>
            <a:ext cx="3602736" cy="4526280"/>
          </a:xfrm>
        </p:spPr>
        <p:txBody>
          <a:bodyPr>
            <a:normAutofit/>
          </a:bodyPr>
          <a:lstStyle/>
          <a:p>
            <a:r>
              <a:rPr lang="en-US" altLang="zh-TW" sz="4800" dirty="0">
                <a:latin typeface="Arial" panose="020B0604020202020204" pitchFamily="34" charset="0"/>
                <a:cs typeface="Arial" panose="020B0604020202020204" pitchFamily="34" charset="0"/>
              </a:rPr>
              <a:t>Conclusions</a:t>
            </a:r>
            <a:endParaRPr lang="zh-TW" altLang="en-US" sz="4800" dirty="0">
              <a:latin typeface="Arial" panose="020B0604020202020204" pitchFamily="34" charset="0"/>
              <a:cs typeface="Arial" panose="020B0604020202020204" pitchFamily="34" charset="0"/>
            </a:endParaRPr>
          </a:p>
        </p:txBody>
      </p:sp>
      <p:sp>
        <p:nvSpPr>
          <p:cNvPr id="19"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內容版面配置區 2">
            <a:extLst>
              <a:ext uri="{FF2B5EF4-FFF2-40B4-BE49-F238E27FC236}">
                <a16:creationId xmlns:a16="http://schemas.microsoft.com/office/drawing/2014/main" id="{BDCAD866-B6A0-D85A-991F-CFEB4BCCD60E}"/>
              </a:ext>
            </a:extLst>
          </p:cNvPr>
          <p:cNvSpPr>
            <a:spLocks noGrp="1"/>
          </p:cNvSpPr>
          <p:nvPr>
            <p:ph idx="1"/>
          </p:nvPr>
        </p:nvSpPr>
        <p:spPr>
          <a:xfrm>
            <a:off x="4889258" y="924737"/>
            <a:ext cx="7141066" cy="5261378"/>
          </a:xfrm>
        </p:spPr>
        <p:txBody>
          <a:bodyPr anchor="ctr">
            <a:normAutofit/>
          </a:bodyPr>
          <a:lstStyle/>
          <a:p>
            <a:r>
              <a:rPr lang="en-US" altLang="zh-TW" sz="1600" dirty="0">
                <a:latin typeface="Arial" panose="020B0604020202020204" pitchFamily="34" charset="0"/>
                <a:cs typeface="Arial" panose="020B0604020202020204" pitchFamily="34" charset="0"/>
              </a:rPr>
              <a:t>The proposed algorithm (Emp-PINNs) combines the advantages of empirical methods and machine learning.</a:t>
            </a:r>
          </a:p>
          <a:p>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Emp-PINNs is an algorithm that constrains vanilla neural networks to converge on predictions and enhances generalization by excluding intervening outliers.</a:t>
            </a:r>
          </a:p>
          <a:p>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Emp-PINNs greatly improve the model's performance in predicting the location of the Magnetopause, achieving a remarkably improvement of 29.6%.</a:t>
            </a:r>
          </a:p>
          <a:p>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L1 (Lasso), L2 (Ridge), and Elastic regularization techniques show a significant improvement in predicting the variable </a:t>
            </a:r>
            <a:r>
              <a:rPr lang="en-US" altLang="zh-TW" sz="1600" i="1" dirty="0">
                <a:latin typeface="Arial" panose="020B0604020202020204" pitchFamily="34" charset="0"/>
                <a:cs typeface="Arial" panose="020B0604020202020204" pitchFamily="34" charset="0"/>
              </a:rPr>
              <a:t>r </a:t>
            </a:r>
            <a:r>
              <a:rPr lang="en-US" altLang="zh-TW" sz="1600" dirty="0">
                <a:latin typeface="Arial" panose="020B0604020202020204" pitchFamily="34" charset="0"/>
                <a:cs typeface="Arial" panose="020B0604020202020204" pitchFamily="34" charset="0"/>
              </a:rPr>
              <a:t>when </a:t>
            </a:r>
            <a:r>
              <a:rPr lang="en-US" altLang="zh-TW" sz="1600" dirty="0" err="1">
                <a:latin typeface="Arial" panose="020B0604020202020204" pitchFamily="34" charset="0"/>
                <a:cs typeface="Arial" panose="020B0604020202020204" pitchFamily="34" charset="0"/>
              </a:rPr>
              <a:t>Bz</a:t>
            </a:r>
            <a:r>
              <a:rPr lang="en-US" altLang="zh-TW" sz="1600" dirty="0">
                <a:latin typeface="Arial" panose="020B0604020202020204" pitchFamily="34" charset="0"/>
                <a:cs typeface="Arial" panose="020B0604020202020204" pitchFamily="34" charset="0"/>
              </a:rPr>
              <a:t> varies.</a:t>
            </a:r>
          </a:p>
          <a:p>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Emp-PINNs significantly improves the precision within the applicable scope of Shue et al. [1998], especially the Emp-PINNs + L1 Regularization.</a:t>
            </a:r>
          </a:p>
        </p:txBody>
      </p:sp>
    </p:spTree>
    <p:extLst>
      <p:ext uri="{BB962C8B-B14F-4D97-AF65-F5344CB8AC3E}">
        <p14:creationId xmlns:p14="http://schemas.microsoft.com/office/powerpoint/2010/main" val="154872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6FB7A2F-2DB8-7B35-6AA2-6B9D6E0F06F7}"/>
              </a:ext>
            </a:extLst>
          </p:cNvPr>
          <p:cNvSpPr>
            <a:spLocks noGrp="1"/>
          </p:cNvSpPr>
          <p:nvPr>
            <p:ph type="title"/>
          </p:nvPr>
        </p:nvSpPr>
        <p:spPr>
          <a:xfrm>
            <a:off x="838200" y="365125"/>
            <a:ext cx="10515600" cy="1325563"/>
          </a:xfrm>
        </p:spPr>
        <p:txBody>
          <a:bodyPr>
            <a:normAutofit/>
          </a:bodyPr>
          <a:lstStyle/>
          <a:p>
            <a:r>
              <a:rPr lang="en-US" altLang="zh-TW" sz="5400" dirty="0">
                <a:latin typeface="Arial" panose="020B0604020202020204" pitchFamily="34" charset="0"/>
                <a:cs typeface="Arial" panose="020B0604020202020204" pitchFamily="34" charset="0"/>
              </a:rPr>
              <a:t>Take-Home Messages</a:t>
            </a:r>
            <a:endParaRPr lang="zh-TW" altLang="en-US" sz="5400" dirty="0">
              <a:latin typeface="Arial" panose="020B0604020202020204" pitchFamily="34" charset="0"/>
              <a:cs typeface="Arial" panose="020B0604020202020204" pitchFamily="34" charset="0"/>
            </a:endParaRPr>
          </a:p>
        </p:txBody>
      </p:sp>
      <p:sp>
        <p:nvSpPr>
          <p:cNvPr id="10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內容版面配置區 2">
                <a:extLst>
                  <a:ext uri="{FF2B5EF4-FFF2-40B4-BE49-F238E27FC236}">
                    <a16:creationId xmlns:a16="http://schemas.microsoft.com/office/drawing/2014/main" id="{19CB0E5C-3C42-A2D5-607E-3516842C8496}"/>
                  </a:ext>
                </a:extLst>
              </p:cNvPr>
              <p:cNvSpPr>
                <a:spLocks noGrp="1"/>
              </p:cNvSpPr>
              <p:nvPr>
                <p:ph idx="1"/>
              </p:nvPr>
            </p:nvSpPr>
            <p:spPr>
              <a:xfrm>
                <a:off x="838200" y="1865816"/>
                <a:ext cx="10515600" cy="4725688"/>
              </a:xfrm>
            </p:spPr>
            <p:txBody>
              <a:bodyPr>
                <a:noAutofit/>
              </a:bodyPr>
              <a:lstStyle/>
              <a:p>
                <a:r>
                  <a:rPr lang="en-US" altLang="zh-TW" sz="1600" dirty="0">
                    <a:latin typeface="Arial" panose="020B0604020202020204" pitchFamily="34" charset="0"/>
                    <a:cs typeface="Arial" panose="020B0604020202020204" pitchFamily="34" charset="0"/>
                  </a:rPr>
                  <a:t>We re-evaluate the relationship between parameters (</a:t>
                </a:r>
                <a:r>
                  <a:rPr lang="en-US" altLang="zh-TW" sz="1600" dirty="0" err="1">
                    <a:latin typeface="Arial" panose="020B0604020202020204" pitchFamily="34" charset="0"/>
                    <a:cs typeface="Arial" panose="020B0604020202020204" pitchFamily="34" charset="0"/>
                  </a:rPr>
                  <a:t>Bz</a:t>
                </a:r>
                <a:r>
                  <a:rPr lang="en-US" altLang="zh-TW" sz="1600" dirty="0">
                    <a:latin typeface="Arial" panose="020B0604020202020204" pitchFamily="34" charset="0"/>
                    <a:cs typeface="Arial" panose="020B0604020202020204" pitchFamily="34" charset="0"/>
                  </a:rPr>
                  <a:t>, </a:t>
                </a:r>
                <a:r>
                  <a:rPr lang="en-US" altLang="zh-TW" sz="1600" dirty="0" err="1">
                    <a:latin typeface="Arial" panose="020B0604020202020204" pitchFamily="34" charset="0"/>
                    <a:cs typeface="Arial" panose="020B0604020202020204" pitchFamily="34" charset="0"/>
                  </a:rPr>
                  <a:t>Dp</a:t>
                </a:r>
                <a:r>
                  <a:rPr lang="en-US" altLang="zh-TW" sz="1600" dirty="0">
                    <a:latin typeface="Arial" panose="020B0604020202020204" pitchFamily="34" charset="0"/>
                    <a:cs typeface="Arial" panose="020B0604020202020204" pitchFamily="34" charset="0"/>
                  </a:rPr>
                  <a:t>) and </a:t>
                </a:r>
                <a14:m>
                  <m:oMath xmlns:m="http://schemas.openxmlformats.org/officeDocument/2006/math">
                    <m:sSub>
                      <m:sSubPr>
                        <m:ctrlPr>
                          <a:rPr lang="en-US" altLang="zh-TW" sz="1600" b="0" i="1">
                            <a:latin typeface="Cambria Math" panose="02040503050406030204" pitchFamily="18" charset="0"/>
                            <a:cs typeface="Arial" panose="020B0604020202020204" pitchFamily="34" charset="0"/>
                          </a:rPr>
                        </m:ctrlPr>
                      </m:sSubPr>
                      <m:e>
                        <m:r>
                          <a:rPr lang="en-US" altLang="zh-TW" sz="1600" b="0" i="1">
                            <a:latin typeface="Cambria Math" panose="02040503050406030204" pitchFamily="18" charset="0"/>
                            <a:cs typeface="Arial" panose="020B0604020202020204" pitchFamily="34" charset="0"/>
                          </a:rPr>
                          <m:t>𝑟</m:t>
                        </m:r>
                      </m:e>
                      <m:sub>
                        <m:r>
                          <a:rPr lang="en-US" altLang="zh-TW" sz="1600" b="0" i="1">
                            <a:latin typeface="Cambria Math" panose="02040503050406030204" pitchFamily="18" charset="0"/>
                            <a:cs typeface="Arial" panose="020B0604020202020204" pitchFamily="34" charset="0"/>
                          </a:rPr>
                          <m:t>0</m:t>
                        </m:r>
                      </m:sub>
                    </m:sSub>
                  </m:oMath>
                </a14:m>
                <a:r>
                  <a:rPr lang="en-US" altLang="zh-TW" sz="1600" dirty="0">
                    <a:latin typeface="Arial" panose="020B0604020202020204" pitchFamily="34" charset="0"/>
                    <a:cs typeface="Arial" panose="020B0604020202020204" pitchFamily="34" charset="0"/>
                  </a:rPr>
                  <a:t> and </a:t>
                </a:r>
                <a14:m>
                  <m:oMath xmlns:m="http://schemas.openxmlformats.org/officeDocument/2006/math">
                    <m:r>
                      <a:rPr lang="en-US" altLang="zh-TW" sz="1600" b="0" i="1">
                        <a:latin typeface="Cambria Math" panose="02040503050406030204" pitchFamily="18" charset="0"/>
                        <a:cs typeface="Arial" panose="020B0604020202020204" pitchFamily="34" charset="0"/>
                      </a:rPr>
                      <m:t>𝛼</m:t>
                    </m:r>
                  </m:oMath>
                </a14:m>
                <a:r>
                  <a:rPr lang="en-US" altLang="zh-TW" sz="1600" dirty="0">
                    <a:latin typeface="Arial" panose="020B0604020202020204" pitchFamily="34" charset="0"/>
                    <a:cs typeface="Arial" panose="020B0604020202020204" pitchFamily="34" charset="0"/>
                  </a:rPr>
                  <a:t>, and propose alternative types of empirical models.</a:t>
                </a:r>
              </a:p>
              <a:p>
                <a:pPr marL="0" indent="0">
                  <a:buNone/>
                </a:pPr>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The proposed algorithm (Emp-PINNs) resolves the issues of numerical methods' inherent lack of precision and the poor generalization capabilities of machine learning.</a:t>
                </a:r>
              </a:p>
              <a:p>
                <a:pPr indent="-288000"/>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Emp – PINNs is capable of handling multivariate input and multivariate output. However, in this study, we only focus on discussing the prediction of magnetopause locations in the space domain, considering multivariate inputs and a single output.</a:t>
                </a:r>
              </a:p>
              <a:p>
                <a:pPr indent="-288000"/>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The proposed Emp-PINNs introduced in this study allows the incorporation of algebraic equations for model training, expanding the capabilities of traditional PINNs, which primarily focus on solving ordinary and partial differential equations (ODEs and PDEs).</a:t>
                </a:r>
              </a:p>
              <a:p>
                <a:pPr marL="0" indent="0">
                  <a:buNone/>
                </a:pPr>
                <a:endParaRPr lang="en-US" altLang="zh-TW" sz="1600" dirty="0">
                  <a:latin typeface="Arial" panose="020B0604020202020204" pitchFamily="34" charset="0"/>
                  <a:cs typeface="Arial" panose="020B0604020202020204" pitchFamily="34" charset="0"/>
                </a:endParaRPr>
              </a:p>
              <a:p>
                <a:r>
                  <a:rPr lang="en-US" altLang="zh-TW" sz="1600" dirty="0">
                    <a:latin typeface="Arial" panose="020B0604020202020204" pitchFamily="34" charset="0"/>
                    <a:cs typeface="Arial" panose="020B0604020202020204" pitchFamily="34" charset="0"/>
                  </a:rPr>
                  <a:t>The model proposed in this study (Emp-PINNs) can be applied not only in the space domain but also in various other fields such as finance, securities, materials, and more. It is possible to utilize domain-specific empirical models along with neural networks. </a:t>
                </a:r>
              </a:p>
              <a:p>
                <a:endParaRPr lang="zh-TW" altLang="en-US" sz="1600" dirty="0">
                  <a:latin typeface="Arial" panose="020B0604020202020204" pitchFamily="34" charset="0"/>
                  <a:cs typeface="Arial" panose="020B0604020202020204" pitchFamily="34" charset="0"/>
                </a:endParaRPr>
              </a:p>
            </p:txBody>
          </p:sp>
        </mc:Choice>
        <mc:Fallback xmlns="">
          <p:sp>
            <p:nvSpPr>
              <p:cNvPr id="31" name="內容版面配置區 2">
                <a:extLst>
                  <a:ext uri="{FF2B5EF4-FFF2-40B4-BE49-F238E27FC236}">
                    <a16:creationId xmlns:a16="http://schemas.microsoft.com/office/drawing/2014/main" id="{19CB0E5C-3C42-A2D5-607E-3516842C8496}"/>
                  </a:ext>
                </a:extLst>
              </p:cNvPr>
              <p:cNvSpPr>
                <a:spLocks noGrp="1" noRot="1" noChangeAspect="1" noMove="1" noResize="1" noEditPoints="1" noAdjustHandles="1" noChangeArrowheads="1" noChangeShapeType="1" noTextEdit="1"/>
              </p:cNvSpPr>
              <p:nvPr>
                <p:ph idx="1"/>
              </p:nvPr>
            </p:nvSpPr>
            <p:spPr>
              <a:xfrm>
                <a:off x="838200" y="1865816"/>
                <a:ext cx="10515600" cy="4725688"/>
              </a:xfrm>
              <a:blipFill>
                <a:blip r:embed="rId2"/>
                <a:stretch>
                  <a:fillRect l="-232" t="-903" b="-41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510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61345-3171-4D6D-DA85-FE18F63EF1AF}"/>
              </a:ext>
            </a:extLst>
          </p:cNvPr>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References</a:t>
            </a:r>
            <a:endParaRPr lang="zh-TW" altLang="en-US" dirty="0">
              <a:latin typeface="Arial" panose="020B0604020202020204" pitchFamily="34" charset="0"/>
              <a:cs typeface="Arial" panose="020B0604020202020204" pitchFamily="34" charset="0"/>
            </a:endParaRPr>
          </a:p>
        </p:txBody>
      </p:sp>
      <p:sp>
        <p:nvSpPr>
          <p:cNvPr id="3" name="內容版面配置區 2">
            <a:extLst>
              <a:ext uri="{FF2B5EF4-FFF2-40B4-BE49-F238E27FC236}">
                <a16:creationId xmlns:a16="http://schemas.microsoft.com/office/drawing/2014/main" id="{DB130206-0D0C-A6AF-A82F-9FBE48C83D1F}"/>
              </a:ext>
            </a:extLst>
          </p:cNvPr>
          <p:cNvSpPr>
            <a:spLocks noGrp="1"/>
          </p:cNvSpPr>
          <p:nvPr>
            <p:ph idx="1"/>
          </p:nvPr>
        </p:nvSpPr>
        <p:spPr>
          <a:xfrm>
            <a:off x="838200" y="1690688"/>
            <a:ext cx="10707094" cy="4682282"/>
          </a:xfrm>
        </p:spPr>
        <p:txBody>
          <a:bodyPr>
            <a:normAutofit fontScale="85000" lnSpcReduction="10000"/>
          </a:bodyPr>
          <a:lstStyle/>
          <a:p>
            <a:pPr>
              <a:lnSpc>
                <a:spcPct val="110000"/>
              </a:lnSpc>
            </a:pPr>
            <a:r>
              <a:rPr lang="en-US" altLang="zh-TW" sz="1800" dirty="0">
                <a:latin typeface="Arial" panose="020B0604020202020204" pitchFamily="34" charset="0"/>
                <a:cs typeface="Arial" panose="020B0604020202020204" pitchFamily="34" charset="0"/>
              </a:rPr>
              <a:t>Shue, J.-H. et al. (1997) ‘A new functional form to study the solar wind control of the magnetopause size and shape’, Journal of Geophysical Research: Space Physics, 102(A5), pp. 9497–9511. Available at: https://doi.org/10.1029/97JA00196.</a:t>
            </a:r>
          </a:p>
          <a:p>
            <a:pPr>
              <a:lnSpc>
                <a:spcPct val="110000"/>
              </a:lnSpc>
            </a:pPr>
            <a:r>
              <a:rPr lang="en-US" altLang="zh-TW" sz="1800" dirty="0">
                <a:latin typeface="Arial" panose="020B0604020202020204" pitchFamily="34" charset="0"/>
                <a:cs typeface="Arial" panose="020B0604020202020204" pitchFamily="34" charset="0"/>
              </a:rPr>
              <a:t>J.-H. Shue et al. (1998) ‘Magnetopause location under extreme solar wind conditions’, Journal of Geophysical Research: Space Physics, 103(A8), pp. 17691–17700. Available at: https://doi.org/10.1029/98JA01103.</a:t>
            </a:r>
          </a:p>
          <a:p>
            <a:pPr>
              <a:lnSpc>
                <a:spcPct val="110000"/>
              </a:lnSpc>
            </a:pPr>
            <a:r>
              <a:rPr lang="en-US" altLang="zh-TW" sz="1800" dirty="0" err="1">
                <a:latin typeface="Arial" panose="020B0604020202020204" pitchFamily="34" charset="0"/>
                <a:cs typeface="Arial" panose="020B0604020202020204" pitchFamily="34" charset="0"/>
              </a:rPr>
              <a:t>Dusik</a:t>
            </a:r>
            <a:r>
              <a:rPr lang="en-US" altLang="zh-TW" sz="1800" dirty="0">
                <a:latin typeface="Arial" panose="020B0604020202020204" pitchFamily="34" charset="0"/>
                <a:cs typeface="Arial" panose="020B0604020202020204" pitchFamily="34" charset="0"/>
              </a:rPr>
              <a:t>, S., et al. (2010). THEMIS observations of </a:t>
            </a:r>
            <a:r>
              <a:rPr lang="en-US" altLang="zh-TW" sz="1800" dirty="0" err="1">
                <a:latin typeface="Arial" panose="020B0604020202020204" pitchFamily="34" charset="0"/>
                <a:cs typeface="Arial" panose="020B0604020202020204" pitchFamily="34" charset="0"/>
              </a:rPr>
              <a:t>magnetosheath</a:t>
            </a:r>
            <a:r>
              <a:rPr lang="en-US" altLang="zh-TW" sz="1800" dirty="0">
                <a:latin typeface="Arial" panose="020B0604020202020204" pitchFamily="34" charset="0"/>
                <a:cs typeface="Arial" panose="020B0604020202020204" pitchFamily="34" charset="0"/>
              </a:rPr>
              <a:t>‐like plasma in the near‐Earth magnetotail. Journal of Geophysical Research: Space Physics, 115(A12), A12223. https://doi.org/10.1029/2010JA015681</a:t>
            </a:r>
          </a:p>
          <a:p>
            <a:pPr>
              <a:lnSpc>
                <a:spcPct val="110000"/>
              </a:lnSpc>
            </a:pPr>
            <a:r>
              <a:rPr lang="en-US" altLang="zh-TW" sz="1800" dirty="0" err="1">
                <a:latin typeface="Arial" panose="020B0604020202020204" pitchFamily="34" charset="0"/>
                <a:cs typeface="Arial" panose="020B0604020202020204" pitchFamily="34" charset="0"/>
              </a:rPr>
              <a:t>Raissi</a:t>
            </a:r>
            <a:r>
              <a:rPr lang="en-US" altLang="zh-TW" sz="1800" dirty="0">
                <a:latin typeface="Arial" panose="020B0604020202020204" pitchFamily="34" charset="0"/>
                <a:cs typeface="Arial" panose="020B0604020202020204" pitchFamily="34" charset="0"/>
              </a:rPr>
              <a:t>, M., </a:t>
            </a:r>
            <a:r>
              <a:rPr lang="en-US" altLang="zh-TW" sz="1800" dirty="0" err="1">
                <a:latin typeface="Arial" panose="020B0604020202020204" pitchFamily="34" charset="0"/>
                <a:cs typeface="Arial" panose="020B0604020202020204" pitchFamily="34" charset="0"/>
              </a:rPr>
              <a:t>Perdikaris</a:t>
            </a:r>
            <a:r>
              <a:rPr lang="en-US" altLang="zh-TW" sz="1800" dirty="0">
                <a:latin typeface="Arial" panose="020B0604020202020204" pitchFamily="34" charset="0"/>
                <a:cs typeface="Arial" panose="020B0604020202020204" pitchFamily="34" charset="0"/>
              </a:rPr>
              <a:t>, P. and </a:t>
            </a:r>
            <a:r>
              <a:rPr lang="en-US" altLang="zh-TW" sz="1800" dirty="0" err="1">
                <a:latin typeface="Arial" panose="020B0604020202020204" pitchFamily="34" charset="0"/>
                <a:cs typeface="Arial" panose="020B0604020202020204" pitchFamily="34" charset="0"/>
              </a:rPr>
              <a:t>Karniadakis</a:t>
            </a:r>
            <a:r>
              <a:rPr lang="en-US" altLang="zh-TW" sz="1800" dirty="0">
                <a:latin typeface="Arial" panose="020B0604020202020204" pitchFamily="34" charset="0"/>
                <a:cs typeface="Arial" panose="020B0604020202020204" pitchFamily="34" charset="0"/>
              </a:rPr>
              <a:t>, G.E. (2019) ‘Physics-informed neural networks: A deep learning framework for solving forward and inverse problems involving nonlinear partial differential equations’, Journal of Computational Physics, 378, pp. 686–707. Available at: https://doi.org/10.1016/j.jcp.2018.10.045.</a:t>
            </a:r>
          </a:p>
          <a:p>
            <a:pPr>
              <a:lnSpc>
                <a:spcPct val="110000"/>
              </a:lnSpc>
            </a:pPr>
            <a:r>
              <a:rPr lang="en-US" altLang="zh-TW" sz="1800" dirty="0">
                <a:latin typeface="Arial" panose="020B0604020202020204" pitchFamily="34" charset="0"/>
                <a:cs typeface="Arial" panose="020B0604020202020204" pitchFamily="34" charset="0"/>
              </a:rPr>
              <a:t>Li, S., Sun, Y.-Y. and Chen, C.-H. (2023) ‘An Interpretable Machine Learning Procedure Which Unravels Hidden Interplanetary Drivers of the Low Latitude Dayside Magnetopause’, Space Weather, 21(3), p. e2022SW003391. Available at: https://doi.org/10.1029/2022SW003391</a:t>
            </a:r>
          </a:p>
          <a:p>
            <a:pPr>
              <a:lnSpc>
                <a:spcPct val="110000"/>
              </a:lnSpc>
            </a:pPr>
            <a:r>
              <a:rPr lang="en-US" altLang="zh-TW" sz="1800" dirty="0">
                <a:latin typeface="Arial" panose="020B0604020202020204" pitchFamily="34" charset="0"/>
                <a:cs typeface="Arial" panose="020B0604020202020204" pitchFamily="34" charset="0"/>
              </a:rPr>
              <a:t>The Stata Blog » Introduction to Bayesian statistics, part 2: MCMC and the Metropolis–Hastings algorithm (2016). Available at: https://blog.stata.com/2016/11/15/introduction-to-bayesian-statistics-part-2-mcmc-and-the-metropolis-hastings-algorithm/ (Accessed: 16 May 2023).</a:t>
            </a:r>
          </a:p>
        </p:txBody>
      </p:sp>
    </p:spTree>
    <p:extLst>
      <p:ext uri="{BB962C8B-B14F-4D97-AF65-F5344CB8AC3E}">
        <p14:creationId xmlns:p14="http://schemas.microsoft.com/office/powerpoint/2010/main" val="344711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94D211-573B-26A0-F947-3C224B96A789}"/>
              </a:ext>
            </a:extLst>
          </p:cNvPr>
          <p:cNvSpPr>
            <a:spLocks noGrp="1"/>
          </p:cNvSpPr>
          <p:nvPr>
            <p:ph type="title"/>
          </p:nvPr>
        </p:nvSpPr>
        <p:spPr/>
        <p:txBody>
          <a:bodyPr/>
          <a:lstStyle/>
          <a:p>
            <a:r>
              <a:rPr lang="en-US" altLang="zh-TW" dirty="0">
                <a:latin typeface="Arial" panose="020B0604020202020204" pitchFamily="34" charset="0"/>
                <a:cs typeface="Arial" panose="020B0604020202020204" pitchFamily="34" charset="0"/>
              </a:rPr>
              <a:t>Acknowledgements</a:t>
            </a:r>
            <a:endParaRPr lang="zh-TW" altLang="en-US" dirty="0">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7FB0F3D4-C5E0-F5B9-31E4-CAF381DEC1DB}"/>
              </a:ext>
            </a:extLst>
          </p:cNvPr>
          <p:cNvSpPr txBox="1"/>
          <p:nvPr/>
        </p:nvSpPr>
        <p:spPr>
          <a:xfrm>
            <a:off x="754379" y="2891150"/>
            <a:ext cx="10850549" cy="1477328"/>
          </a:xfrm>
          <a:prstGeom prst="rect">
            <a:avLst/>
          </a:prstGeom>
          <a:noFill/>
        </p:spPr>
        <p:txBody>
          <a:bodyPr wrap="square">
            <a:spAutoFit/>
          </a:bodyPr>
          <a:lstStyle/>
          <a:p>
            <a:r>
              <a:rPr lang="en-US" altLang="zh-TW" sz="1800" dirty="0">
                <a:latin typeface="Arial" panose="020B0604020202020204" pitchFamily="34" charset="0"/>
                <a:cs typeface="Arial" panose="020B0604020202020204" pitchFamily="34" charset="0"/>
              </a:rPr>
              <a:t>I would like to express my heartfelt appreciation to Prof. Jih-Hong Shue, Professor at NCU, Mr. Yu-Wei Chen and Mr. Pai-Shen Wang, Researchers at the Space Environment Laboratory – NCU, for their contribution in reinforcing the understanding of magnetopause. Additionally, I would like to extend my gratitude to Dr. Chun-Yu Lin, Associate Researcher at NCHC – </a:t>
            </a:r>
            <a:r>
              <a:rPr lang="en-US" altLang="zh-TW" sz="1800" dirty="0" err="1">
                <a:latin typeface="Arial" panose="020B0604020202020204" pitchFamily="34" charset="0"/>
                <a:cs typeface="Arial" panose="020B0604020202020204" pitchFamily="34" charset="0"/>
              </a:rPr>
              <a:t>NARLabs</a:t>
            </a:r>
            <a:r>
              <a:rPr lang="en-US" altLang="zh-TW" sz="1800" dirty="0">
                <a:latin typeface="Arial" panose="020B0604020202020204" pitchFamily="34" charset="0"/>
                <a:cs typeface="Arial" panose="020B0604020202020204" pitchFamily="34" charset="0"/>
              </a:rPr>
              <a:t>, for providing invaluable insights into the concept of Physics Informed Neural Networks and for engaging in fruitful discussions.</a:t>
            </a:r>
            <a:endParaRPr lang="zh-TW" altLang="en-US" dirty="0"/>
          </a:p>
        </p:txBody>
      </p:sp>
    </p:spTree>
    <p:extLst>
      <p:ext uri="{BB962C8B-B14F-4D97-AF65-F5344CB8AC3E}">
        <p14:creationId xmlns:p14="http://schemas.microsoft.com/office/powerpoint/2010/main" val="232438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DA90C36-5533-BEE2-308D-D05F130A215E}"/>
              </a:ext>
            </a:extLst>
          </p:cNvPr>
          <p:cNvPicPr>
            <a:picLocks noChangeAspect="1"/>
          </p:cNvPicPr>
          <p:nvPr/>
        </p:nvPicPr>
        <p:blipFill>
          <a:blip r:embed="rId2"/>
          <a:stretch>
            <a:fillRect/>
          </a:stretch>
        </p:blipFill>
        <p:spPr>
          <a:xfrm>
            <a:off x="608079" y="738012"/>
            <a:ext cx="5487921" cy="5555673"/>
          </a:xfrm>
          <a:prstGeom prst="rect">
            <a:avLst/>
          </a:prstGeom>
        </p:spPr>
      </p:pic>
      <p:pic>
        <p:nvPicPr>
          <p:cNvPr id="13" name="圖片 12">
            <a:extLst>
              <a:ext uri="{FF2B5EF4-FFF2-40B4-BE49-F238E27FC236}">
                <a16:creationId xmlns:a16="http://schemas.microsoft.com/office/drawing/2014/main" id="{472F92C6-1C21-0BE9-C78C-3F6C68D54077}"/>
              </a:ext>
            </a:extLst>
          </p:cNvPr>
          <p:cNvPicPr>
            <a:picLocks noChangeAspect="1"/>
          </p:cNvPicPr>
          <p:nvPr/>
        </p:nvPicPr>
        <p:blipFill>
          <a:blip r:embed="rId3"/>
          <a:stretch>
            <a:fillRect/>
          </a:stretch>
        </p:blipFill>
        <p:spPr>
          <a:xfrm>
            <a:off x="6242522" y="667410"/>
            <a:ext cx="5427717" cy="5523179"/>
          </a:xfrm>
          <a:prstGeom prst="rect">
            <a:avLst/>
          </a:prstGeom>
        </p:spPr>
      </p:pic>
      <p:pic>
        <p:nvPicPr>
          <p:cNvPr id="15" name="圖片 14">
            <a:extLst>
              <a:ext uri="{FF2B5EF4-FFF2-40B4-BE49-F238E27FC236}">
                <a16:creationId xmlns:a16="http://schemas.microsoft.com/office/drawing/2014/main" id="{EE54F744-B90E-CC13-1AEE-A4099FAC12E2}"/>
              </a:ext>
            </a:extLst>
          </p:cNvPr>
          <p:cNvPicPr>
            <a:picLocks noChangeAspect="1"/>
          </p:cNvPicPr>
          <p:nvPr/>
        </p:nvPicPr>
        <p:blipFill>
          <a:blip r:embed="rId4"/>
          <a:stretch>
            <a:fillRect/>
          </a:stretch>
        </p:blipFill>
        <p:spPr>
          <a:xfrm>
            <a:off x="6242522" y="667410"/>
            <a:ext cx="5487920" cy="5564937"/>
          </a:xfrm>
          <a:prstGeom prst="rect">
            <a:avLst/>
          </a:prstGeom>
        </p:spPr>
      </p:pic>
      <p:pic>
        <p:nvPicPr>
          <p:cNvPr id="11" name="圖片 10">
            <a:extLst>
              <a:ext uri="{FF2B5EF4-FFF2-40B4-BE49-F238E27FC236}">
                <a16:creationId xmlns:a16="http://schemas.microsoft.com/office/drawing/2014/main" id="{BA698A2F-9A27-E69A-B30F-66A3CB810407}"/>
              </a:ext>
            </a:extLst>
          </p:cNvPr>
          <p:cNvPicPr>
            <a:picLocks noChangeAspect="1"/>
          </p:cNvPicPr>
          <p:nvPr/>
        </p:nvPicPr>
        <p:blipFill>
          <a:blip r:embed="rId5"/>
          <a:stretch>
            <a:fillRect/>
          </a:stretch>
        </p:blipFill>
        <p:spPr>
          <a:xfrm>
            <a:off x="668284" y="667410"/>
            <a:ext cx="5427716" cy="5598399"/>
          </a:xfrm>
          <a:prstGeom prst="rect">
            <a:avLst/>
          </a:prstGeom>
        </p:spPr>
      </p:pic>
    </p:spTree>
    <p:extLst>
      <p:ext uri="{BB962C8B-B14F-4D97-AF65-F5344CB8AC3E}">
        <p14:creationId xmlns:p14="http://schemas.microsoft.com/office/powerpoint/2010/main" val="317947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6DDA3-4BD5-AB63-777A-D899FB5F56CF}"/>
              </a:ext>
            </a:extLst>
          </p:cNvPr>
          <p:cNvSpPr>
            <a:spLocks noGrp="1"/>
          </p:cNvSpPr>
          <p:nvPr>
            <p:ph type="title"/>
          </p:nvPr>
        </p:nvSpPr>
        <p:spPr>
          <a:xfrm>
            <a:off x="606552" y="181183"/>
            <a:ext cx="7033768" cy="1325563"/>
          </a:xfrm>
        </p:spPr>
        <p:txBody>
          <a:bodyPr/>
          <a:lstStyle/>
          <a:p>
            <a:r>
              <a:rPr lang="en-US" altLang="zh-TW" dirty="0">
                <a:latin typeface="Arial" panose="020B0604020202020204" pitchFamily="34" charset="0"/>
                <a:cs typeface="Arial" panose="020B0604020202020204" pitchFamily="34" charset="0"/>
              </a:rPr>
              <a:t>Overview and Background</a:t>
            </a:r>
            <a:endParaRPr lang="zh-TW" altLang="en-US" dirty="0">
              <a:latin typeface="Arial" panose="020B0604020202020204" pitchFamily="34" charset="0"/>
              <a:cs typeface="Arial" panose="020B0604020202020204" pitchFamily="34" charset="0"/>
            </a:endParaRPr>
          </a:p>
        </p:txBody>
      </p:sp>
      <p:pic>
        <p:nvPicPr>
          <p:cNvPr id="1026" name="Picture 2" descr="Modeling the Earth's Magnetosphere Using Spacecraft Magnetometer Data">
            <a:extLst>
              <a:ext uri="{FF2B5EF4-FFF2-40B4-BE49-F238E27FC236}">
                <a16:creationId xmlns:a16="http://schemas.microsoft.com/office/drawing/2014/main" id="{0E6DD869-678B-A201-B3FE-E5074D142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0096" y="2589020"/>
            <a:ext cx="3003917" cy="274107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14704EFC-6E14-48E3-F623-CB8055DBE4EF}"/>
              </a:ext>
            </a:extLst>
          </p:cNvPr>
          <p:cNvSpPr txBox="1"/>
          <p:nvPr/>
        </p:nvSpPr>
        <p:spPr>
          <a:xfrm>
            <a:off x="8221675" y="6536468"/>
            <a:ext cx="3897221" cy="261610"/>
          </a:xfrm>
          <a:prstGeom prst="rect">
            <a:avLst/>
          </a:prstGeom>
          <a:noFill/>
        </p:spPr>
        <p:txBody>
          <a:bodyPr wrap="none" rtlCol="0">
            <a:spAutoFit/>
          </a:bodyPr>
          <a:lstStyle/>
          <a:p>
            <a:r>
              <a:rPr lang="en-US" altLang="zh-TW" sz="1100" dirty="0">
                <a:solidFill>
                  <a:schemeClr val="bg1">
                    <a:lumMod val="65000"/>
                  </a:schemeClr>
                </a:solidFill>
                <a:latin typeface="Arial" panose="020B0604020202020204" pitchFamily="34" charset="0"/>
                <a:cs typeface="Arial" panose="020B0604020202020204" pitchFamily="34" charset="0"/>
              </a:rPr>
              <a:t>Credit: https://geo.phys.spbu.ru/~tsyganenko/modeling.html</a:t>
            </a:r>
            <a:endParaRPr lang="zh-TW" altLang="en-US" sz="1100" dirty="0">
              <a:solidFill>
                <a:schemeClr val="bg1">
                  <a:lumMod val="65000"/>
                </a:schemeClr>
              </a:solidFill>
              <a:latin typeface="Arial" panose="020B0604020202020204" pitchFamily="34" charset="0"/>
              <a:cs typeface="Arial" panose="020B0604020202020204" pitchFamily="34" charset="0"/>
            </a:endParaRPr>
          </a:p>
        </p:txBody>
      </p:sp>
      <p:sp>
        <p:nvSpPr>
          <p:cNvPr id="9" name="文字方塊 8">
            <a:extLst>
              <a:ext uri="{FF2B5EF4-FFF2-40B4-BE49-F238E27FC236}">
                <a16:creationId xmlns:a16="http://schemas.microsoft.com/office/drawing/2014/main" id="{3271EED7-D0F3-7106-F7C0-E1FB6569EA71}"/>
              </a:ext>
            </a:extLst>
          </p:cNvPr>
          <p:cNvSpPr txBox="1"/>
          <p:nvPr/>
        </p:nvSpPr>
        <p:spPr>
          <a:xfrm>
            <a:off x="8576616" y="5410648"/>
            <a:ext cx="3230879" cy="276999"/>
          </a:xfrm>
          <a:prstGeom prst="rect">
            <a:avLst/>
          </a:prstGeom>
          <a:noFill/>
        </p:spPr>
        <p:txBody>
          <a:bodyPr wrap="square">
            <a:spAutoFit/>
          </a:bodyPr>
          <a:lstStyle/>
          <a:p>
            <a:r>
              <a:rPr lang="en-US" altLang="zh-TW" sz="1200" dirty="0">
                <a:latin typeface="Arial" panose="020B0604020202020204" pitchFamily="34" charset="0"/>
                <a:cs typeface="Arial" panose="020B0604020202020204" pitchFamily="34" charset="0"/>
              </a:rPr>
              <a:t>Schematic Diagram for Earth Magnetic Field</a:t>
            </a:r>
            <a:endParaRPr lang="zh-TW" altLang="en-US" sz="1200" dirty="0">
              <a:latin typeface="Arial" panose="020B0604020202020204" pitchFamily="34" charset="0"/>
              <a:cs typeface="Arial" panose="020B0604020202020204" pitchFamily="34" charset="0"/>
            </a:endParaRPr>
          </a:p>
        </p:txBody>
      </p:sp>
      <p:sp>
        <p:nvSpPr>
          <p:cNvPr id="10" name="文字方塊 9">
            <a:extLst>
              <a:ext uri="{FF2B5EF4-FFF2-40B4-BE49-F238E27FC236}">
                <a16:creationId xmlns:a16="http://schemas.microsoft.com/office/drawing/2014/main" id="{0206A8D5-D6DD-510F-DE37-E44E1E2B40FF}"/>
              </a:ext>
            </a:extLst>
          </p:cNvPr>
          <p:cNvSpPr txBox="1"/>
          <p:nvPr/>
        </p:nvSpPr>
        <p:spPr>
          <a:xfrm>
            <a:off x="447040" y="1840407"/>
            <a:ext cx="2162048"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b="1" dirty="0">
                <a:latin typeface="Arial" panose="020B0604020202020204" pitchFamily="34" charset="0"/>
                <a:cs typeface="Arial" panose="020B0604020202020204" pitchFamily="34" charset="0"/>
              </a:rPr>
              <a:t>Magnetopause</a:t>
            </a:r>
            <a:endParaRPr lang="zh-TW" altLang="en-US" b="1" dirty="0">
              <a:latin typeface="Arial" panose="020B0604020202020204" pitchFamily="34" charset="0"/>
              <a:cs typeface="Arial" panose="020B0604020202020204" pitchFamily="34" charset="0"/>
            </a:endParaRPr>
          </a:p>
        </p:txBody>
      </p:sp>
      <p:grpSp>
        <p:nvGrpSpPr>
          <p:cNvPr id="21" name="群組 20">
            <a:extLst>
              <a:ext uri="{FF2B5EF4-FFF2-40B4-BE49-F238E27FC236}">
                <a16:creationId xmlns:a16="http://schemas.microsoft.com/office/drawing/2014/main" id="{2EC39595-3F32-89E0-EAC4-C46B75ACDB22}"/>
              </a:ext>
            </a:extLst>
          </p:cNvPr>
          <p:cNvGrpSpPr/>
          <p:nvPr/>
        </p:nvGrpSpPr>
        <p:grpSpPr>
          <a:xfrm>
            <a:off x="1320800" y="2320019"/>
            <a:ext cx="6266688" cy="1000274"/>
            <a:chOff x="2206752" y="1723773"/>
            <a:chExt cx="5982208" cy="1000274"/>
          </a:xfrm>
        </p:grpSpPr>
        <p:sp>
          <p:nvSpPr>
            <p:cNvPr id="12" name="文字方塊 11">
              <a:extLst>
                <a:ext uri="{FF2B5EF4-FFF2-40B4-BE49-F238E27FC236}">
                  <a16:creationId xmlns:a16="http://schemas.microsoft.com/office/drawing/2014/main" id="{8FC4292E-549E-3D0B-718F-09E28A3324E6}"/>
                </a:ext>
              </a:extLst>
            </p:cNvPr>
            <p:cNvSpPr txBox="1"/>
            <p:nvPr/>
          </p:nvSpPr>
          <p:spPr>
            <a:xfrm>
              <a:off x="2206752" y="1723773"/>
              <a:ext cx="5982208" cy="830997"/>
            </a:xfrm>
            <a:prstGeom prst="rect">
              <a:avLst/>
            </a:prstGeom>
            <a:noFill/>
          </p:spPr>
          <p:txBody>
            <a:bodyPr wrap="square">
              <a:spAutoFit/>
            </a:bodyPr>
            <a:lstStyle/>
            <a:p>
              <a:pPr marL="285750" indent="-285750">
                <a:buFont typeface="Wingdings" panose="05000000000000000000" pitchFamily="2" charset="2"/>
                <a:buChar char="u"/>
              </a:pPr>
              <a:r>
                <a:rPr lang="en-US" altLang="zh-TW" sz="1600" dirty="0">
                  <a:latin typeface="Arial" panose="020B0604020202020204" pitchFamily="34" charset="0"/>
                  <a:cs typeface="Arial" panose="020B0604020202020204" pitchFamily="34" charset="0"/>
                </a:rPr>
                <a:t>The boundary where the solar wind dynamic pressure is balanced by the magnetic pressure of Earth's magnetosphere. </a:t>
              </a:r>
              <a:endParaRPr lang="zh-TW" altLang="en-US" sz="1600" dirty="0">
                <a:latin typeface="Arial" panose="020B0604020202020204" pitchFamily="34" charset="0"/>
                <a:cs typeface="Arial" panose="020B0604020202020204" pitchFamily="34" charset="0"/>
              </a:endParaRPr>
            </a:p>
          </p:txBody>
        </p:sp>
        <p:sp>
          <p:nvSpPr>
            <p:cNvPr id="18" name="文字方塊 17">
              <a:extLst>
                <a:ext uri="{FF2B5EF4-FFF2-40B4-BE49-F238E27FC236}">
                  <a16:creationId xmlns:a16="http://schemas.microsoft.com/office/drawing/2014/main" id="{AF4208C8-724E-A737-F523-FD17241FC219}"/>
                </a:ext>
              </a:extLst>
            </p:cNvPr>
            <p:cNvSpPr txBox="1"/>
            <p:nvPr/>
          </p:nvSpPr>
          <p:spPr>
            <a:xfrm>
              <a:off x="2206752" y="2385493"/>
              <a:ext cx="3486912" cy="338554"/>
            </a:xfrm>
            <a:prstGeom prst="rect">
              <a:avLst/>
            </a:prstGeom>
            <a:noFill/>
          </p:spPr>
          <p:txBody>
            <a:bodyPr wrap="square">
              <a:spAutoFit/>
            </a:bodyPr>
            <a:lstStyle/>
            <a:p>
              <a:pPr marL="285750" indent="-285750">
                <a:buFont typeface="Wingdings" panose="05000000000000000000" pitchFamily="2" charset="2"/>
                <a:buChar char="u"/>
              </a:pPr>
              <a:r>
                <a:rPr lang="en-US" altLang="zh-TW" sz="1600" dirty="0">
                  <a:latin typeface="Arial" panose="020B0604020202020204" pitchFamily="34" charset="0"/>
                  <a:cs typeface="Arial" panose="020B0604020202020204" pitchFamily="34" charset="0"/>
                </a:rPr>
                <a:t>Major controlled by IMF </a:t>
              </a:r>
              <a:r>
                <a:rPr lang="en-US" altLang="zh-TW" sz="1600" dirty="0" err="1">
                  <a:latin typeface="Arial" panose="020B0604020202020204" pitchFamily="34" charset="0"/>
                  <a:cs typeface="Arial" panose="020B0604020202020204" pitchFamily="34" charset="0"/>
                </a:rPr>
                <a:t>Bz</a:t>
              </a:r>
              <a:r>
                <a:rPr lang="en-US" altLang="zh-TW" sz="1600" dirty="0">
                  <a:latin typeface="Arial" panose="020B0604020202020204" pitchFamily="34" charset="0"/>
                  <a:cs typeface="Arial" panose="020B0604020202020204" pitchFamily="34" charset="0"/>
                </a:rPr>
                <a:t> &amp; </a:t>
              </a:r>
              <a:r>
                <a:rPr lang="en-US" altLang="zh-TW" sz="1600" dirty="0" err="1">
                  <a:latin typeface="Arial" panose="020B0604020202020204" pitchFamily="34" charset="0"/>
                  <a:cs typeface="Arial" panose="020B0604020202020204" pitchFamily="34" charset="0"/>
                </a:rPr>
                <a:t>Dp</a:t>
              </a:r>
              <a:endParaRPr lang="zh-TW" altLang="en-US" sz="1600" dirty="0">
                <a:latin typeface="Arial" panose="020B0604020202020204" pitchFamily="34" charset="0"/>
                <a:cs typeface="Arial" panose="020B0604020202020204" pitchFamily="34" charset="0"/>
              </a:endParaRPr>
            </a:p>
          </p:txBody>
        </p:sp>
      </p:grpSp>
      <p:sp>
        <p:nvSpPr>
          <p:cNvPr id="19" name="文字方塊 18">
            <a:extLst>
              <a:ext uri="{FF2B5EF4-FFF2-40B4-BE49-F238E27FC236}">
                <a16:creationId xmlns:a16="http://schemas.microsoft.com/office/drawing/2014/main" id="{DABA24DE-10B3-F625-417D-62F80152208C}"/>
              </a:ext>
            </a:extLst>
          </p:cNvPr>
          <p:cNvSpPr txBox="1"/>
          <p:nvPr/>
        </p:nvSpPr>
        <p:spPr>
          <a:xfrm>
            <a:off x="9347200" y="121505"/>
            <a:ext cx="2844800" cy="707886"/>
          </a:xfrm>
          <a:prstGeom prst="rect">
            <a:avLst/>
          </a:prstGeom>
          <a:noFill/>
        </p:spPr>
        <p:txBody>
          <a:bodyPr wrap="square">
            <a:spAutoFit/>
          </a:bodyPr>
          <a:lstStyle/>
          <a:p>
            <a:pPr algn="ctr"/>
            <a:r>
              <a:rPr lang="en-US" altLang="zh-TW" sz="1600" b="1" dirty="0">
                <a:latin typeface="Arial" panose="020B0604020202020204" pitchFamily="34" charset="0"/>
                <a:cs typeface="Arial" panose="020B0604020202020204" pitchFamily="34" charset="0"/>
              </a:rPr>
              <a:t>Terminology Abbreviation: </a:t>
            </a:r>
          </a:p>
          <a:p>
            <a:pPr algn="ctr"/>
            <a:r>
              <a:rPr lang="en-US" altLang="zh-TW" sz="1200" dirty="0">
                <a:latin typeface="Arial" panose="020B0604020202020204" pitchFamily="34" charset="0"/>
                <a:cs typeface="Arial" panose="020B0604020202020204" pitchFamily="34" charset="0"/>
              </a:rPr>
              <a:t>Interplanetary Magnetic Field </a:t>
            </a:r>
            <a:r>
              <a:rPr lang="en-US" altLang="zh-TW" sz="1200" dirty="0">
                <a:latin typeface="Arial" panose="020B0604020202020204" pitchFamily="34" charset="0"/>
                <a:cs typeface="Arial" panose="020B0604020202020204" pitchFamily="34" charset="0"/>
                <a:sym typeface="Wingdings" panose="05000000000000000000" pitchFamily="2" charset="2"/>
              </a:rPr>
              <a:t> IMF</a:t>
            </a:r>
          </a:p>
          <a:p>
            <a:pPr algn="ctr"/>
            <a:r>
              <a:rPr lang="en-US" altLang="zh-TW" sz="1200" dirty="0">
                <a:latin typeface="Arial" panose="020B0604020202020204" pitchFamily="34" charset="0"/>
                <a:cs typeface="Arial" panose="020B0604020202020204" pitchFamily="34" charset="0"/>
                <a:sym typeface="Wingdings" panose="05000000000000000000" pitchFamily="2" charset="2"/>
              </a:rPr>
              <a:t>Dynamic Pressure  </a:t>
            </a:r>
            <a:r>
              <a:rPr lang="en-US" altLang="zh-TW" sz="1200" dirty="0" err="1">
                <a:latin typeface="Arial" panose="020B0604020202020204" pitchFamily="34" charset="0"/>
                <a:cs typeface="Arial" panose="020B0604020202020204" pitchFamily="34" charset="0"/>
                <a:sym typeface="Wingdings" panose="05000000000000000000" pitchFamily="2" charset="2"/>
              </a:rPr>
              <a:t>Dp</a:t>
            </a:r>
            <a:endParaRPr lang="zh-TW" altLang="en-US" sz="1200" dirty="0">
              <a:latin typeface="Arial" panose="020B0604020202020204" pitchFamily="34" charset="0"/>
              <a:cs typeface="Arial" panose="020B0604020202020204" pitchFamily="34" charset="0"/>
            </a:endParaRPr>
          </a:p>
        </p:txBody>
      </p:sp>
      <p:sp>
        <p:nvSpPr>
          <p:cNvPr id="20" name="文字方塊 19">
            <a:extLst>
              <a:ext uri="{FF2B5EF4-FFF2-40B4-BE49-F238E27FC236}">
                <a16:creationId xmlns:a16="http://schemas.microsoft.com/office/drawing/2014/main" id="{4B26C8F2-0DEE-5B17-BEB4-0FEBDFEA7CB7}"/>
              </a:ext>
            </a:extLst>
          </p:cNvPr>
          <p:cNvSpPr txBox="1"/>
          <p:nvPr/>
        </p:nvSpPr>
        <p:spPr>
          <a:xfrm>
            <a:off x="3224444" y="3735612"/>
            <a:ext cx="2997540"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Acquiring their position</a:t>
            </a:r>
            <a:endParaRPr lang="zh-TW" altLang="en-US" b="1" dirty="0">
              <a:latin typeface="Arial" panose="020B0604020202020204" pitchFamily="34" charset="0"/>
              <a:cs typeface="Arial" panose="020B0604020202020204" pitchFamily="34" charset="0"/>
            </a:endParaRPr>
          </a:p>
        </p:txBody>
      </p:sp>
      <p:sp>
        <p:nvSpPr>
          <p:cNvPr id="23" name="矩形: 圓角 22">
            <a:extLst>
              <a:ext uri="{FF2B5EF4-FFF2-40B4-BE49-F238E27FC236}">
                <a16:creationId xmlns:a16="http://schemas.microsoft.com/office/drawing/2014/main" id="{CA51D269-E3C0-7F9F-D8AD-1861C4076012}"/>
              </a:ext>
            </a:extLst>
          </p:cNvPr>
          <p:cNvSpPr/>
          <p:nvPr/>
        </p:nvSpPr>
        <p:spPr>
          <a:xfrm>
            <a:off x="1493552" y="4352626"/>
            <a:ext cx="2052257" cy="43810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Empirical Method</a:t>
            </a:r>
            <a:endParaRPr lang="zh-TW" altLang="en-US" dirty="0"/>
          </a:p>
        </p:txBody>
      </p:sp>
      <p:sp>
        <p:nvSpPr>
          <p:cNvPr id="24" name="矩形: 圓角 23">
            <a:extLst>
              <a:ext uri="{FF2B5EF4-FFF2-40B4-BE49-F238E27FC236}">
                <a16:creationId xmlns:a16="http://schemas.microsoft.com/office/drawing/2014/main" id="{5920F6C7-A758-347C-EB9C-1E45BE8A53E6}"/>
              </a:ext>
            </a:extLst>
          </p:cNvPr>
          <p:cNvSpPr/>
          <p:nvPr/>
        </p:nvSpPr>
        <p:spPr>
          <a:xfrm>
            <a:off x="5562810" y="4352625"/>
            <a:ext cx="2052257" cy="438109"/>
          </a:xfrm>
          <a:prstGeom prst="roundRect">
            <a:avLst/>
          </a:prstGeom>
          <a:solidFill>
            <a:srgbClr val="888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Machine Learning</a:t>
            </a:r>
            <a:endParaRPr lang="zh-TW" altLang="en-US" dirty="0"/>
          </a:p>
        </p:txBody>
      </p:sp>
      <p:sp>
        <p:nvSpPr>
          <p:cNvPr id="25" name="文字方塊 24">
            <a:extLst>
              <a:ext uri="{FF2B5EF4-FFF2-40B4-BE49-F238E27FC236}">
                <a16:creationId xmlns:a16="http://schemas.microsoft.com/office/drawing/2014/main" id="{E4FDE0A1-E20B-5610-5F34-9BC27D80A631}"/>
              </a:ext>
            </a:extLst>
          </p:cNvPr>
          <p:cNvSpPr txBox="1"/>
          <p:nvPr/>
        </p:nvSpPr>
        <p:spPr>
          <a:xfrm>
            <a:off x="1254709" y="4896749"/>
            <a:ext cx="2806293" cy="954107"/>
          </a:xfrm>
          <a:prstGeom prst="rect">
            <a:avLst/>
          </a:prstGeom>
          <a:noFill/>
        </p:spPr>
        <p:txBody>
          <a:bodyPr wrap="square" rtlCol="0">
            <a:spAutoFit/>
          </a:bodyPr>
          <a:lstStyle/>
          <a:p>
            <a:pPr marL="285750" indent="-285750">
              <a:buBlip>
                <a:blip r:embed="rId3"/>
              </a:buBlip>
            </a:pPr>
            <a:r>
              <a:rPr lang="en-US" altLang="zh-TW" sz="1400" dirty="0">
                <a:latin typeface="Arial" panose="020B0604020202020204" pitchFamily="34" charset="0"/>
                <a:cs typeface="Arial" panose="020B0604020202020204" pitchFamily="34" charset="0"/>
              </a:rPr>
              <a:t>Generalization</a:t>
            </a:r>
          </a:p>
          <a:p>
            <a:pPr marL="285750" indent="-285750">
              <a:buBlip>
                <a:blip r:embed="rId3"/>
              </a:buBlip>
            </a:pPr>
            <a:r>
              <a:rPr lang="en-US" altLang="zh-TW" sz="1400" dirty="0">
                <a:latin typeface="Arial" panose="020B0604020202020204" pitchFamily="34" charset="0"/>
                <a:cs typeface="Arial" panose="020B0604020202020204" pitchFamily="34" charset="0"/>
              </a:rPr>
              <a:t>Based on Physics Theorem</a:t>
            </a:r>
          </a:p>
          <a:p>
            <a:endParaRPr lang="en-US" altLang="zh-TW" sz="1400" dirty="0">
              <a:latin typeface="Arial" panose="020B0604020202020204" pitchFamily="34" charset="0"/>
              <a:cs typeface="Arial" panose="020B0604020202020204" pitchFamily="34" charset="0"/>
            </a:endParaRPr>
          </a:p>
          <a:p>
            <a:pPr marL="285750" indent="-285750">
              <a:buBlip>
                <a:blip r:embed="rId4"/>
              </a:buBlip>
            </a:pPr>
            <a:r>
              <a:rPr lang="en-US" altLang="zh-TW" sz="1400" dirty="0">
                <a:solidFill>
                  <a:srgbClr val="FF0000"/>
                </a:solidFill>
                <a:latin typeface="Arial" panose="020B0604020202020204" pitchFamily="34" charset="0"/>
                <a:cs typeface="Arial" panose="020B0604020202020204" pitchFamily="34" charset="0"/>
              </a:rPr>
              <a:t>Precision</a:t>
            </a:r>
            <a:endParaRPr lang="zh-TW" altLang="en-US" sz="1400" dirty="0">
              <a:solidFill>
                <a:srgbClr val="FF0000"/>
              </a:solidFill>
              <a:latin typeface="Arial" panose="020B0604020202020204" pitchFamily="34" charset="0"/>
              <a:cs typeface="Arial" panose="020B0604020202020204" pitchFamily="34" charset="0"/>
            </a:endParaRPr>
          </a:p>
        </p:txBody>
      </p:sp>
      <p:sp>
        <p:nvSpPr>
          <p:cNvPr id="26" name="文字方塊 25">
            <a:extLst>
              <a:ext uri="{FF2B5EF4-FFF2-40B4-BE49-F238E27FC236}">
                <a16:creationId xmlns:a16="http://schemas.microsoft.com/office/drawing/2014/main" id="{B1CC8CA4-1320-BEFB-C372-EA114D223DF4}"/>
              </a:ext>
            </a:extLst>
          </p:cNvPr>
          <p:cNvSpPr txBox="1"/>
          <p:nvPr/>
        </p:nvSpPr>
        <p:spPr>
          <a:xfrm>
            <a:off x="5133460" y="4896748"/>
            <a:ext cx="2997540" cy="954107"/>
          </a:xfrm>
          <a:prstGeom prst="rect">
            <a:avLst/>
          </a:prstGeom>
          <a:noFill/>
        </p:spPr>
        <p:txBody>
          <a:bodyPr wrap="square" rtlCol="0">
            <a:spAutoFit/>
          </a:bodyPr>
          <a:lstStyle/>
          <a:p>
            <a:pPr marL="285750" indent="-285750">
              <a:buBlip>
                <a:blip r:embed="rId3"/>
              </a:buBlip>
            </a:pPr>
            <a:r>
              <a:rPr lang="en-US" altLang="zh-TW" sz="1400" dirty="0">
                <a:latin typeface="Arial" panose="020B0604020202020204" pitchFamily="34" charset="0"/>
                <a:cs typeface="Arial" panose="020B0604020202020204" pitchFamily="34" charset="0"/>
              </a:rPr>
              <a:t>High precision in fitting process</a:t>
            </a:r>
          </a:p>
          <a:p>
            <a:endParaRPr lang="en-US" altLang="zh-TW" sz="1400" dirty="0">
              <a:latin typeface="Arial" panose="020B0604020202020204" pitchFamily="34" charset="0"/>
              <a:cs typeface="Arial" panose="020B0604020202020204" pitchFamily="34" charset="0"/>
            </a:endParaRPr>
          </a:p>
          <a:p>
            <a:pPr marL="285750" indent="-285750">
              <a:buBlip>
                <a:blip r:embed="rId4"/>
              </a:buBlip>
            </a:pPr>
            <a:r>
              <a:rPr lang="en-US" altLang="zh-TW" sz="1400" dirty="0">
                <a:solidFill>
                  <a:srgbClr val="FF0000"/>
                </a:solidFill>
                <a:latin typeface="Arial" panose="020B0604020202020204" pitchFamily="34" charset="0"/>
                <a:cs typeface="Arial" panose="020B0604020202020204" pitchFamily="34" charset="0"/>
              </a:rPr>
              <a:t>Generalization</a:t>
            </a:r>
          </a:p>
          <a:p>
            <a:pPr marL="285750" indent="-285750">
              <a:buBlip>
                <a:blip r:embed="rId4"/>
              </a:buBlip>
            </a:pPr>
            <a:r>
              <a:rPr lang="en-US" altLang="zh-TW" sz="1400" dirty="0">
                <a:solidFill>
                  <a:srgbClr val="FF0000"/>
                </a:solidFill>
                <a:latin typeface="Arial" panose="020B0604020202020204" pitchFamily="34" charset="0"/>
                <a:cs typeface="Arial" panose="020B0604020202020204" pitchFamily="34" charset="0"/>
              </a:rPr>
              <a:t>Black Box</a:t>
            </a:r>
            <a:endParaRPr lang="zh-TW" altLang="en-US" sz="1400" dirty="0">
              <a:solidFill>
                <a:srgbClr val="FF0000"/>
              </a:solidFill>
              <a:latin typeface="Arial" panose="020B0604020202020204" pitchFamily="34" charset="0"/>
              <a:cs typeface="Arial" panose="020B0604020202020204" pitchFamily="34" charset="0"/>
            </a:endParaRPr>
          </a:p>
        </p:txBody>
      </p:sp>
      <p:sp>
        <p:nvSpPr>
          <p:cNvPr id="29" name="文字方塊 28">
            <a:extLst>
              <a:ext uri="{FF2B5EF4-FFF2-40B4-BE49-F238E27FC236}">
                <a16:creationId xmlns:a16="http://schemas.microsoft.com/office/drawing/2014/main" id="{C2BDF09E-B44A-DE86-DF33-52EF4E59649D}"/>
              </a:ext>
            </a:extLst>
          </p:cNvPr>
          <p:cNvSpPr txBox="1"/>
          <p:nvPr/>
        </p:nvSpPr>
        <p:spPr>
          <a:xfrm>
            <a:off x="1552312" y="5879181"/>
            <a:ext cx="2113552" cy="892552"/>
          </a:xfrm>
          <a:prstGeom prst="rect">
            <a:avLst/>
          </a:prstGeom>
          <a:noFill/>
        </p:spPr>
        <p:txBody>
          <a:bodyPr wrap="square" rtlCol="0">
            <a:spAutoFit/>
          </a:bodyPr>
          <a:lstStyle/>
          <a:p>
            <a:pPr marL="171450" indent="-171450">
              <a:buFont typeface="Arial" panose="020B0604020202020204" pitchFamily="34" charset="0"/>
              <a:buChar char="•"/>
            </a:pPr>
            <a:r>
              <a:rPr lang="en-US" altLang="zh-TW" sz="1300" dirty="0" err="1"/>
              <a:t>Roelof</a:t>
            </a:r>
            <a:r>
              <a:rPr lang="en-US" altLang="zh-TW" sz="1300" dirty="0"/>
              <a:t> and </a:t>
            </a:r>
            <a:r>
              <a:rPr lang="en-US" altLang="zh-TW" sz="1300" dirty="0" err="1"/>
              <a:t>Sibeck</a:t>
            </a:r>
            <a:r>
              <a:rPr lang="en-US" altLang="zh-TW" sz="1300" dirty="0"/>
              <a:t> [1993]</a:t>
            </a:r>
          </a:p>
          <a:p>
            <a:pPr marL="171450" indent="-171450">
              <a:buFont typeface="Arial" panose="020B0604020202020204" pitchFamily="34" charset="0"/>
              <a:buChar char="•"/>
            </a:pPr>
            <a:r>
              <a:rPr lang="en-US" altLang="zh-TW" sz="1300" dirty="0"/>
              <a:t>Shue et al.[1997 / 1998]</a:t>
            </a:r>
            <a:endParaRPr lang="zh-TW" altLang="en-US" sz="1300" dirty="0"/>
          </a:p>
          <a:p>
            <a:pPr marL="171450" indent="-171450">
              <a:buFont typeface="Arial" panose="020B0604020202020204" pitchFamily="34" charset="0"/>
              <a:buChar char="•"/>
            </a:pPr>
            <a:r>
              <a:rPr lang="en-US" altLang="zh-TW" sz="1300" dirty="0"/>
              <a:t>Chao et al.[2002]</a:t>
            </a:r>
          </a:p>
          <a:p>
            <a:r>
              <a:rPr lang="en-US" altLang="zh-TW" sz="1300" dirty="0"/>
              <a:t>                       …</a:t>
            </a:r>
            <a:endParaRPr lang="zh-TW" altLang="en-US" sz="1300" dirty="0"/>
          </a:p>
        </p:txBody>
      </p:sp>
      <p:sp>
        <p:nvSpPr>
          <p:cNvPr id="30" name="文字方塊 29">
            <a:extLst>
              <a:ext uri="{FF2B5EF4-FFF2-40B4-BE49-F238E27FC236}">
                <a16:creationId xmlns:a16="http://schemas.microsoft.com/office/drawing/2014/main" id="{2A720131-BF20-5E95-00E9-41355C277836}"/>
              </a:ext>
            </a:extLst>
          </p:cNvPr>
          <p:cNvSpPr txBox="1"/>
          <p:nvPr/>
        </p:nvSpPr>
        <p:spPr>
          <a:xfrm>
            <a:off x="5537312" y="5898563"/>
            <a:ext cx="2189836" cy="892552"/>
          </a:xfrm>
          <a:prstGeom prst="rect">
            <a:avLst/>
          </a:prstGeom>
          <a:noFill/>
        </p:spPr>
        <p:txBody>
          <a:bodyPr wrap="square" rtlCol="0">
            <a:spAutoFit/>
          </a:bodyPr>
          <a:lstStyle/>
          <a:p>
            <a:pPr marL="285750" indent="-285750">
              <a:buFont typeface="Arial" panose="020B0604020202020204" pitchFamily="34" charset="0"/>
              <a:buChar char="•"/>
            </a:pPr>
            <a:r>
              <a:rPr lang="en-US" altLang="zh-TW" sz="1300" dirty="0"/>
              <a:t>Wang et al. [2008]</a:t>
            </a:r>
          </a:p>
          <a:p>
            <a:pPr marL="285750" indent="-285750">
              <a:buFont typeface="Arial" panose="020B0604020202020204" pitchFamily="34" charset="0"/>
              <a:buChar char="•"/>
            </a:pPr>
            <a:r>
              <a:rPr lang="en-US" altLang="zh-TW" sz="1300" dirty="0" err="1"/>
              <a:t>Ghisalberti</a:t>
            </a:r>
            <a:r>
              <a:rPr lang="en-US" altLang="zh-TW" sz="1300" dirty="0"/>
              <a:t> et al. [2022]</a:t>
            </a:r>
          </a:p>
          <a:p>
            <a:pPr marL="285750" indent="-285750">
              <a:buFont typeface="Arial" panose="020B0604020202020204" pitchFamily="34" charset="0"/>
              <a:buChar char="•"/>
            </a:pPr>
            <a:r>
              <a:rPr lang="en-US" altLang="zh-TW" sz="1300" dirty="0"/>
              <a:t>Li et al. [2023]</a:t>
            </a:r>
          </a:p>
          <a:p>
            <a:r>
              <a:rPr lang="en-US" altLang="zh-TW" sz="1300" dirty="0"/>
              <a:t>                         …</a:t>
            </a:r>
            <a:endParaRPr lang="zh-TW" altLang="en-US" sz="1300" dirty="0"/>
          </a:p>
        </p:txBody>
      </p:sp>
    </p:spTree>
    <p:extLst>
      <p:ext uri="{BB962C8B-B14F-4D97-AF65-F5344CB8AC3E}">
        <p14:creationId xmlns:p14="http://schemas.microsoft.com/office/powerpoint/2010/main" val="167069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24" grpId="0" animBg="1"/>
      <p:bldP spid="25" grpId="0"/>
      <p:bldP spid="26" grpId="0"/>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A54EE7-4943-0AD9-1BF1-AA1A14A6A34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2D6A118-06A9-8650-86E4-9727C8862EA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7722E26-5439-E2C1-FDD1-3CFD9EAC19DF}"/>
              </a:ext>
            </a:extLst>
          </p:cNvPr>
          <p:cNvPicPr>
            <a:picLocks noChangeAspect="1"/>
          </p:cNvPicPr>
          <p:nvPr/>
        </p:nvPicPr>
        <p:blipFill>
          <a:blip r:embed="rId2"/>
          <a:stretch>
            <a:fillRect/>
          </a:stretch>
        </p:blipFill>
        <p:spPr>
          <a:xfrm>
            <a:off x="6289995" y="721970"/>
            <a:ext cx="5597525" cy="5657899"/>
          </a:xfrm>
          <a:prstGeom prst="rect">
            <a:avLst/>
          </a:prstGeom>
        </p:spPr>
      </p:pic>
      <p:pic>
        <p:nvPicPr>
          <p:cNvPr id="7" name="圖片 6">
            <a:extLst>
              <a:ext uri="{FF2B5EF4-FFF2-40B4-BE49-F238E27FC236}">
                <a16:creationId xmlns:a16="http://schemas.microsoft.com/office/drawing/2014/main" id="{4B0FEAAA-2759-D925-7A8D-2CBBF75DC2E6}"/>
              </a:ext>
            </a:extLst>
          </p:cNvPr>
          <p:cNvPicPr>
            <a:picLocks noChangeAspect="1"/>
          </p:cNvPicPr>
          <p:nvPr/>
        </p:nvPicPr>
        <p:blipFill>
          <a:blip r:embed="rId3"/>
          <a:stretch>
            <a:fillRect/>
          </a:stretch>
        </p:blipFill>
        <p:spPr>
          <a:xfrm>
            <a:off x="395922" y="640397"/>
            <a:ext cx="5597525" cy="5657899"/>
          </a:xfrm>
          <a:prstGeom prst="rect">
            <a:avLst/>
          </a:prstGeom>
        </p:spPr>
      </p:pic>
      <p:pic>
        <p:nvPicPr>
          <p:cNvPr id="9" name="圖片 8">
            <a:extLst>
              <a:ext uri="{FF2B5EF4-FFF2-40B4-BE49-F238E27FC236}">
                <a16:creationId xmlns:a16="http://schemas.microsoft.com/office/drawing/2014/main" id="{E09E674E-4394-6251-F819-BBC92BD74184}"/>
              </a:ext>
            </a:extLst>
          </p:cNvPr>
          <p:cNvPicPr>
            <a:picLocks noChangeAspect="1"/>
          </p:cNvPicPr>
          <p:nvPr/>
        </p:nvPicPr>
        <p:blipFill>
          <a:blip r:embed="rId4"/>
          <a:stretch>
            <a:fillRect/>
          </a:stretch>
        </p:blipFill>
        <p:spPr>
          <a:xfrm>
            <a:off x="5993447" y="304800"/>
            <a:ext cx="6057900" cy="6248400"/>
          </a:xfrm>
          <a:prstGeom prst="rect">
            <a:avLst/>
          </a:prstGeom>
        </p:spPr>
      </p:pic>
      <p:pic>
        <p:nvPicPr>
          <p:cNvPr id="11" name="圖片 10">
            <a:extLst>
              <a:ext uri="{FF2B5EF4-FFF2-40B4-BE49-F238E27FC236}">
                <a16:creationId xmlns:a16="http://schemas.microsoft.com/office/drawing/2014/main" id="{372ADF04-8FB3-1EBF-3AE0-8EA811C6E7C4}"/>
              </a:ext>
            </a:extLst>
          </p:cNvPr>
          <p:cNvPicPr>
            <a:picLocks noChangeAspect="1"/>
          </p:cNvPicPr>
          <p:nvPr/>
        </p:nvPicPr>
        <p:blipFill>
          <a:blip r:embed="rId5"/>
          <a:stretch>
            <a:fillRect/>
          </a:stretch>
        </p:blipFill>
        <p:spPr>
          <a:xfrm>
            <a:off x="0" y="244475"/>
            <a:ext cx="6057900" cy="6248400"/>
          </a:xfrm>
          <a:prstGeom prst="rect">
            <a:avLst/>
          </a:prstGeom>
        </p:spPr>
      </p:pic>
    </p:spTree>
    <p:extLst>
      <p:ext uri="{BB962C8B-B14F-4D97-AF65-F5344CB8AC3E}">
        <p14:creationId xmlns:p14="http://schemas.microsoft.com/office/powerpoint/2010/main" val="1261039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7C78DF-0DA3-7D39-2489-E8E09507711E}"/>
              </a:ext>
            </a:extLst>
          </p:cNvPr>
          <p:cNvSpPr>
            <a:spLocks noGrp="1"/>
          </p:cNvSpPr>
          <p:nvPr>
            <p:ph type="title"/>
          </p:nvPr>
        </p:nvSpPr>
        <p:spPr>
          <a:xfrm>
            <a:off x="498707" y="390950"/>
            <a:ext cx="8542656" cy="895558"/>
          </a:xfrm>
        </p:spPr>
        <p:txBody>
          <a:bodyPr>
            <a:noAutofit/>
          </a:bodyPr>
          <a:lstStyle/>
          <a:p>
            <a:r>
              <a:rPr lang="en-US" altLang="zh-TW" sz="4000" dirty="0">
                <a:latin typeface="Arial" panose="020B0604020202020204" pitchFamily="34" charset="0"/>
                <a:cs typeface="Arial" panose="020B0604020202020204" pitchFamily="34" charset="0"/>
              </a:rPr>
              <a:t>Experiment Design and Methodology</a:t>
            </a:r>
            <a:endParaRPr lang="zh-TW" altLang="en-US" sz="4000" dirty="0">
              <a:latin typeface="Arial" panose="020B0604020202020204" pitchFamily="34" charset="0"/>
              <a:cs typeface="Arial" panose="020B0604020202020204" pitchFamily="34" charset="0"/>
            </a:endParaRPr>
          </a:p>
        </p:txBody>
      </p:sp>
      <p:sp>
        <p:nvSpPr>
          <p:cNvPr id="7" name="矩形: 圓角 6">
            <a:extLst>
              <a:ext uri="{FF2B5EF4-FFF2-40B4-BE49-F238E27FC236}">
                <a16:creationId xmlns:a16="http://schemas.microsoft.com/office/drawing/2014/main" id="{BA30AD5C-E660-3E72-D0E6-341F4A454966}"/>
              </a:ext>
            </a:extLst>
          </p:cNvPr>
          <p:cNvSpPr/>
          <p:nvPr/>
        </p:nvSpPr>
        <p:spPr>
          <a:xfrm>
            <a:off x="2013569" y="1736221"/>
            <a:ext cx="2052257" cy="43810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Empirical Method</a:t>
            </a:r>
            <a:endParaRPr lang="zh-TW" altLang="en-US" dirty="0"/>
          </a:p>
        </p:txBody>
      </p:sp>
      <p:sp>
        <p:nvSpPr>
          <p:cNvPr id="8" name="矩形: 圓角 7">
            <a:extLst>
              <a:ext uri="{FF2B5EF4-FFF2-40B4-BE49-F238E27FC236}">
                <a16:creationId xmlns:a16="http://schemas.microsoft.com/office/drawing/2014/main" id="{7356E477-2B97-2E9A-D45E-E38F7BDE3EE3}"/>
              </a:ext>
            </a:extLst>
          </p:cNvPr>
          <p:cNvSpPr/>
          <p:nvPr/>
        </p:nvSpPr>
        <p:spPr>
          <a:xfrm>
            <a:off x="8224227" y="1736221"/>
            <a:ext cx="2052257" cy="438109"/>
          </a:xfrm>
          <a:prstGeom prst="roundRect">
            <a:avLst/>
          </a:prstGeom>
          <a:solidFill>
            <a:srgbClr val="888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Machine Learning</a:t>
            </a:r>
            <a:endParaRPr lang="zh-TW" altLang="en-US" dirty="0"/>
          </a:p>
        </p:txBody>
      </p:sp>
      <p:sp>
        <p:nvSpPr>
          <p:cNvPr id="9" name="文字方塊 8">
            <a:extLst>
              <a:ext uri="{FF2B5EF4-FFF2-40B4-BE49-F238E27FC236}">
                <a16:creationId xmlns:a16="http://schemas.microsoft.com/office/drawing/2014/main" id="{2C0252A7-A211-FDC7-6F7A-F5E896884F50}"/>
              </a:ext>
            </a:extLst>
          </p:cNvPr>
          <p:cNvSpPr txBox="1"/>
          <p:nvPr/>
        </p:nvSpPr>
        <p:spPr>
          <a:xfrm>
            <a:off x="1774726" y="2280344"/>
            <a:ext cx="2806293" cy="523220"/>
          </a:xfrm>
          <a:prstGeom prst="rect">
            <a:avLst/>
          </a:prstGeom>
          <a:noFill/>
        </p:spPr>
        <p:txBody>
          <a:bodyPr wrap="square" rtlCol="0">
            <a:spAutoFit/>
          </a:bodyPr>
          <a:lstStyle/>
          <a:p>
            <a:pPr marL="285750" indent="-285750">
              <a:buBlip>
                <a:blip r:embed="rId2"/>
              </a:buBlip>
            </a:pPr>
            <a:r>
              <a:rPr lang="en-US" altLang="zh-TW" sz="1400" dirty="0">
                <a:latin typeface="Arial" panose="020B0604020202020204" pitchFamily="34" charset="0"/>
                <a:cs typeface="Arial" panose="020B0604020202020204" pitchFamily="34" charset="0"/>
              </a:rPr>
              <a:t>Generalization</a:t>
            </a:r>
          </a:p>
          <a:p>
            <a:pPr marL="285750" indent="-285750">
              <a:buBlip>
                <a:blip r:embed="rId2"/>
              </a:buBlip>
            </a:pPr>
            <a:r>
              <a:rPr lang="en-US" altLang="zh-TW" sz="1400" dirty="0">
                <a:latin typeface="Arial" panose="020B0604020202020204" pitchFamily="34" charset="0"/>
                <a:cs typeface="Arial" panose="020B0604020202020204" pitchFamily="34" charset="0"/>
              </a:rPr>
              <a:t>Based on Physics Theorem</a:t>
            </a:r>
          </a:p>
        </p:txBody>
      </p:sp>
      <p:sp>
        <p:nvSpPr>
          <p:cNvPr id="10" name="文字方塊 9">
            <a:extLst>
              <a:ext uri="{FF2B5EF4-FFF2-40B4-BE49-F238E27FC236}">
                <a16:creationId xmlns:a16="http://schemas.microsoft.com/office/drawing/2014/main" id="{7D6BAF50-379A-E61E-102E-FEC06A9BA9D3}"/>
              </a:ext>
            </a:extLst>
          </p:cNvPr>
          <p:cNvSpPr txBox="1"/>
          <p:nvPr/>
        </p:nvSpPr>
        <p:spPr>
          <a:xfrm>
            <a:off x="7794877" y="2280344"/>
            <a:ext cx="2997540" cy="307777"/>
          </a:xfrm>
          <a:prstGeom prst="rect">
            <a:avLst/>
          </a:prstGeom>
          <a:noFill/>
        </p:spPr>
        <p:txBody>
          <a:bodyPr wrap="square" rtlCol="0">
            <a:spAutoFit/>
          </a:bodyPr>
          <a:lstStyle/>
          <a:p>
            <a:pPr marL="285750" indent="-285750">
              <a:buBlip>
                <a:blip r:embed="rId2"/>
              </a:buBlip>
            </a:pPr>
            <a:r>
              <a:rPr lang="en-US" altLang="zh-TW" sz="1400" dirty="0">
                <a:latin typeface="Arial" panose="020B0604020202020204" pitchFamily="34" charset="0"/>
                <a:cs typeface="Arial" panose="020B0604020202020204" pitchFamily="34" charset="0"/>
              </a:rPr>
              <a:t>High precision in fitting process</a:t>
            </a:r>
          </a:p>
        </p:txBody>
      </p:sp>
      <p:sp>
        <p:nvSpPr>
          <p:cNvPr id="12" name="文字方塊 11">
            <a:extLst>
              <a:ext uri="{FF2B5EF4-FFF2-40B4-BE49-F238E27FC236}">
                <a16:creationId xmlns:a16="http://schemas.microsoft.com/office/drawing/2014/main" id="{0F762599-D283-09E6-2D4B-308FD89CB93D}"/>
              </a:ext>
            </a:extLst>
          </p:cNvPr>
          <p:cNvSpPr txBox="1"/>
          <p:nvPr/>
        </p:nvSpPr>
        <p:spPr>
          <a:xfrm>
            <a:off x="1774726" y="2882981"/>
            <a:ext cx="1253325" cy="307777"/>
          </a:xfrm>
          <a:prstGeom prst="rect">
            <a:avLst/>
          </a:prstGeom>
          <a:noFill/>
        </p:spPr>
        <p:txBody>
          <a:bodyPr wrap="square">
            <a:spAutoFit/>
          </a:bodyPr>
          <a:lstStyle/>
          <a:p>
            <a:pPr marL="285750" indent="-285750">
              <a:buBlip>
                <a:blip r:embed="rId3"/>
              </a:buBlip>
            </a:pPr>
            <a:r>
              <a:rPr lang="en-US" altLang="zh-TW" sz="1400" dirty="0">
                <a:solidFill>
                  <a:srgbClr val="FF0000"/>
                </a:solidFill>
                <a:latin typeface="Arial" panose="020B0604020202020204" pitchFamily="34" charset="0"/>
                <a:cs typeface="Arial" panose="020B0604020202020204" pitchFamily="34" charset="0"/>
              </a:rPr>
              <a:t>Precision</a:t>
            </a:r>
            <a:endParaRPr lang="zh-TW" altLang="en-US" sz="1400" dirty="0">
              <a:solidFill>
                <a:srgbClr val="FF0000"/>
              </a:solidFill>
              <a:latin typeface="Arial" panose="020B0604020202020204" pitchFamily="34" charset="0"/>
              <a:cs typeface="Arial" panose="020B0604020202020204" pitchFamily="34" charset="0"/>
            </a:endParaRPr>
          </a:p>
        </p:txBody>
      </p:sp>
      <p:sp>
        <p:nvSpPr>
          <p:cNvPr id="14" name="文字方塊 13">
            <a:extLst>
              <a:ext uri="{FF2B5EF4-FFF2-40B4-BE49-F238E27FC236}">
                <a16:creationId xmlns:a16="http://schemas.microsoft.com/office/drawing/2014/main" id="{084331B9-560D-2984-45D1-4817A7C17164}"/>
              </a:ext>
            </a:extLst>
          </p:cNvPr>
          <p:cNvSpPr txBox="1"/>
          <p:nvPr/>
        </p:nvSpPr>
        <p:spPr>
          <a:xfrm>
            <a:off x="7794877" y="2667538"/>
            <a:ext cx="1631012" cy="523220"/>
          </a:xfrm>
          <a:prstGeom prst="rect">
            <a:avLst/>
          </a:prstGeom>
          <a:noFill/>
        </p:spPr>
        <p:txBody>
          <a:bodyPr wrap="square">
            <a:spAutoFit/>
          </a:bodyPr>
          <a:lstStyle/>
          <a:p>
            <a:pPr marL="285750" indent="-285750">
              <a:buBlip>
                <a:blip r:embed="rId3"/>
              </a:buBlip>
            </a:pPr>
            <a:r>
              <a:rPr lang="en-US" altLang="zh-TW" sz="1400" dirty="0">
                <a:solidFill>
                  <a:srgbClr val="FF0000"/>
                </a:solidFill>
                <a:latin typeface="Arial" panose="020B0604020202020204" pitchFamily="34" charset="0"/>
                <a:cs typeface="Arial" panose="020B0604020202020204" pitchFamily="34" charset="0"/>
              </a:rPr>
              <a:t>Generalization</a:t>
            </a:r>
          </a:p>
          <a:p>
            <a:pPr marL="285750" indent="-285750">
              <a:buBlip>
                <a:blip r:embed="rId3"/>
              </a:buBlip>
            </a:pPr>
            <a:r>
              <a:rPr lang="en-US" altLang="zh-TW" sz="1400" dirty="0">
                <a:solidFill>
                  <a:srgbClr val="FF0000"/>
                </a:solidFill>
                <a:latin typeface="Arial" panose="020B0604020202020204" pitchFamily="34" charset="0"/>
                <a:cs typeface="Arial" panose="020B0604020202020204" pitchFamily="34" charset="0"/>
              </a:rPr>
              <a:t>Black Box</a:t>
            </a:r>
            <a:endParaRPr lang="zh-TW" altLang="en-US" sz="1400" dirty="0">
              <a:solidFill>
                <a:srgbClr val="FF0000"/>
              </a:solidFill>
              <a:latin typeface="Arial" panose="020B0604020202020204" pitchFamily="34" charset="0"/>
              <a:cs typeface="Arial" panose="020B0604020202020204" pitchFamily="34" charset="0"/>
            </a:endParaRPr>
          </a:p>
        </p:txBody>
      </p:sp>
      <p:sp>
        <p:nvSpPr>
          <p:cNvPr id="16" name="箭號: 左-右雙向 15">
            <a:extLst>
              <a:ext uri="{FF2B5EF4-FFF2-40B4-BE49-F238E27FC236}">
                <a16:creationId xmlns:a16="http://schemas.microsoft.com/office/drawing/2014/main" id="{01E04126-535C-6881-A0DE-A21226F26812}"/>
              </a:ext>
            </a:extLst>
          </p:cNvPr>
          <p:cNvSpPr/>
          <p:nvPr/>
        </p:nvSpPr>
        <p:spPr>
          <a:xfrm>
            <a:off x="5331195" y="2157241"/>
            <a:ext cx="1713506" cy="553981"/>
          </a:xfrm>
          <a:prstGeom prst="leftRightArrow">
            <a:avLst/>
          </a:prstGeom>
          <a:solidFill>
            <a:srgbClr val="4CB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17">
            <a:extLst>
              <a:ext uri="{FF2B5EF4-FFF2-40B4-BE49-F238E27FC236}">
                <a16:creationId xmlns:a16="http://schemas.microsoft.com/office/drawing/2014/main" id="{AC2EC8B0-A488-F319-179F-BF12BB628ACD}"/>
              </a:ext>
            </a:extLst>
          </p:cNvPr>
          <p:cNvCxnSpPr>
            <a:cxnSpLocks/>
          </p:cNvCxnSpPr>
          <p:nvPr/>
        </p:nvCxnSpPr>
        <p:spPr>
          <a:xfrm>
            <a:off x="3307588" y="3359680"/>
            <a:ext cx="2023607" cy="1412876"/>
          </a:xfrm>
          <a:prstGeom prst="straightConnector1">
            <a:avLst/>
          </a:prstGeom>
          <a:ln w="38100">
            <a:solidFill>
              <a:schemeClr val="accent2"/>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A19F771-18A9-F795-10E2-C9A27C7BA5FA}"/>
              </a:ext>
            </a:extLst>
          </p:cNvPr>
          <p:cNvCxnSpPr>
            <a:cxnSpLocks/>
          </p:cNvCxnSpPr>
          <p:nvPr/>
        </p:nvCxnSpPr>
        <p:spPr>
          <a:xfrm flipH="1">
            <a:off x="7180537" y="3312732"/>
            <a:ext cx="2169815" cy="1498821"/>
          </a:xfrm>
          <a:prstGeom prst="straightConnector1">
            <a:avLst/>
          </a:prstGeom>
          <a:ln w="38100">
            <a:solidFill>
              <a:srgbClr val="8885FF"/>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27B89A44-3CDC-A150-1C39-73837E5F13A2}"/>
              </a:ext>
            </a:extLst>
          </p:cNvPr>
          <p:cNvSpPr/>
          <p:nvPr/>
        </p:nvSpPr>
        <p:spPr>
          <a:xfrm>
            <a:off x="3860866" y="5039208"/>
            <a:ext cx="4654165" cy="1223458"/>
          </a:xfrm>
          <a:prstGeom prst="roundRect">
            <a:avLst/>
          </a:prstGeom>
          <a:solidFill>
            <a:srgbClr val="E6F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7C80"/>
                </a:solidFill>
                <a:latin typeface="Arial" panose="020B0604020202020204" pitchFamily="34" charset="0"/>
                <a:cs typeface="Arial" panose="020B0604020202020204" pitchFamily="34" charset="0"/>
              </a:rPr>
              <a:t>Physics Based – Machine Learning</a:t>
            </a:r>
          </a:p>
          <a:p>
            <a:pPr algn="ctr"/>
            <a:r>
              <a:rPr lang="en-US" altLang="zh-TW" sz="1600" dirty="0">
                <a:solidFill>
                  <a:srgbClr val="FF7C80"/>
                </a:solidFill>
                <a:latin typeface="Arial" panose="020B0604020202020204" pitchFamily="34" charset="0"/>
                <a:cs typeface="Arial" panose="020B0604020202020204" pitchFamily="34" charset="0"/>
              </a:rPr>
              <a:t>(Physics Informed Neural Networks, PINNs)</a:t>
            </a:r>
            <a:endParaRPr lang="zh-TW" altLang="en-US" sz="1600" dirty="0">
              <a:solidFill>
                <a:srgbClr val="FF7C8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666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D7E3C36-CC40-B989-5809-05F4F86831C3}"/>
              </a:ext>
            </a:extLst>
          </p:cNvPr>
          <p:cNvSpPr>
            <a:spLocks noGrp="1"/>
          </p:cNvSpPr>
          <p:nvPr>
            <p:ph type="title"/>
          </p:nvPr>
        </p:nvSpPr>
        <p:spPr>
          <a:xfrm>
            <a:off x="841248" y="251312"/>
            <a:ext cx="10506456" cy="1010264"/>
          </a:xfrm>
        </p:spPr>
        <p:txBody>
          <a:bodyPr anchor="ctr">
            <a:normAutofit/>
          </a:bodyPr>
          <a:lstStyle/>
          <a:p>
            <a:r>
              <a:rPr lang="en-US" altLang="zh-TW" dirty="0">
                <a:latin typeface="Arial" panose="020B0604020202020204" pitchFamily="34" charset="0"/>
                <a:cs typeface="Arial" panose="020B0604020202020204" pitchFamily="34" charset="0"/>
              </a:rPr>
              <a:t>Data Preprocessing</a:t>
            </a:r>
            <a:endParaRPr lang="zh-TW" altLang="en-US" dirty="0"/>
          </a:p>
        </p:txBody>
      </p:sp>
      <p:sp>
        <p:nvSpPr>
          <p:cNvPr id="16"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內容版面配置區 2">
            <a:extLst>
              <a:ext uri="{FF2B5EF4-FFF2-40B4-BE49-F238E27FC236}">
                <a16:creationId xmlns:a16="http://schemas.microsoft.com/office/drawing/2014/main" id="{0EEA48F8-9D86-B17E-164A-26137D9057BE}"/>
              </a:ext>
            </a:extLst>
          </p:cNvPr>
          <p:cNvGraphicFramePr>
            <a:graphicFrameLocks noGrp="1"/>
          </p:cNvGraphicFramePr>
          <p:nvPr>
            <p:ph idx="1"/>
            <p:extLst>
              <p:ext uri="{D42A27DB-BD31-4B8C-83A1-F6EECF244321}">
                <p14:modId xmlns:p14="http://schemas.microsoft.com/office/powerpoint/2010/main" val="2055313286"/>
              </p:ext>
            </p:extLst>
          </p:nvPr>
        </p:nvGraphicFramePr>
        <p:xfrm>
          <a:off x="484367" y="1666125"/>
          <a:ext cx="10909852"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295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851D71-1729-8596-05A8-F7358BA2ECB7}"/>
              </a:ext>
            </a:extLst>
          </p:cNvPr>
          <p:cNvSpPr>
            <a:spLocks noGrp="1"/>
          </p:cNvSpPr>
          <p:nvPr>
            <p:ph type="title"/>
          </p:nvPr>
        </p:nvSpPr>
        <p:spPr>
          <a:xfrm>
            <a:off x="381000" y="250596"/>
            <a:ext cx="5189376" cy="1325563"/>
          </a:xfrm>
        </p:spPr>
        <p:txBody>
          <a:bodyPr/>
          <a:lstStyle/>
          <a:p>
            <a:r>
              <a:rPr lang="en-US" altLang="zh-TW" dirty="0">
                <a:latin typeface="Arial" panose="020B0604020202020204" pitchFamily="34" charset="0"/>
                <a:cs typeface="Arial" panose="020B0604020202020204" pitchFamily="34" charset="0"/>
              </a:rPr>
              <a:t>Empirical Methods</a:t>
            </a:r>
            <a:endParaRPr lang="zh-TW" altLang="en-US" dirty="0">
              <a:latin typeface="Arial" panose="020B0604020202020204" pitchFamily="34" charset="0"/>
              <a:cs typeface="Arial" panose="020B0604020202020204" pitchFamily="34" charset="0"/>
            </a:endParaRPr>
          </a:p>
        </p:txBody>
      </p:sp>
      <p:sp>
        <p:nvSpPr>
          <p:cNvPr id="5" name="文字方塊 4">
            <a:extLst>
              <a:ext uri="{FF2B5EF4-FFF2-40B4-BE49-F238E27FC236}">
                <a16:creationId xmlns:a16="http://schemas.microsoft.com/office/drawing/2014/main" id="{85B53FE4-EA26-8FF8-3A3D-77E39811F45A}"/>
              </a:ext>
            </a:extLst>
          </p:cNvPr>
          <p:cNvSpPr txBox="1"/>
          <p:nvPr/>
        </p:nvSpPr>
        <p:spPr>
          <a:xfrm>
            <a:off x="1729983" y="2277087"/>
            <a:ext cx="9380765" cy="646331"/>
          </a:xfrm>
          <a:prstGeom prst="rect">
            <a:avLst/>
          </a:prstGeom>
          <a:noFill/>
        </p:spPr>
        <p:txBody>
          <a:bodyPr wrap="square">
            <a:spAutoFit/>
          </a:bodyPr>
          <a:lstStyle/>
          <a:p>
            <a:r>
              <a:rPr lang="en-US" altLang="zh-TW" dirty="0">
                <a:latin typeface="Arial" panose="020B0604020202020204" pitchFamily="34" charset="0"/>
                <a:cs typeface="Arial" panose="020B0604020202020204" pitchFamily="34" charset="0"/>
              </a:rPr>
              <a:t>Each bin contains 2 values of </a:t>
            </a:r>
            <a:r>
              <a:rPr lang="en-US" altLang="zh-TW" dirty="0" err="1">
                <a:latin typeface="Arial" panose="020B0604020202020204" pitchFamily="34" charset="0"/>
                <a:cs typeface="Arial" panose="020B0604020202020204" pitchFamily="34" charset="0"/>
              </a:rPr>
              <a:t>Dp</a:t>
            </a:r>
            <a:r>
              <a:rPr lang="en-US" altLang="zh-TW" dirty="0">
                <a:latin typeface="Arial" panose="020B0604020202020204" pitchFamily="34" charset="0"/>
                <a:cs typeface="Arial" panose="020B0604020202020204" pitchFamily="34" charset="0"/>
              </a:rPr>
              <a:t>, with a shift of 0.5 </a:t>
            </a:r>
            <a:r>
              <a:rPr lang="en-US" altLang="zh-TW" dirty="0" err="1">
                <a:latin typeface="Arial" panose="020B0604020202020204" pitchFamily="34" charset="0"/>
                <a:cs typeface="Arial" panose="020B0604020202020204" pitchFamily="34" charset="0"/>
              </a:rPr>
              <a:t>Dp</a:t>
            </a:r>
            <a:r>
              <a:rPr lang="en-US" altLang="zh-TW" dirty="0">
                <a:latin typeface="Arial" panose="020B0604020202020204" pitchFamily="34" charset="0"/>
                <a:cs typeface="Arial" panose="020B0604020202020204" pitchFamily="34" charset="0"/>
              </a:rPr>
              <a:t> each time.</a:t>
            </a:r>
            <a:endParaRPr lang="en-US" altLang="zh-TW" sz="1800" dirty="0">
              <a:latin typeface="Arial" panose="020B0604020202020204" pitchFamily="34" charset="0"/>
              <a:cs typeface="Arial" panose="020B0604020202020204" pitchFamily="34" charset="0"/>
            </a:endParaRPr>
          </a:p>
          <a:p>
            <a:r>
              <a:rPr lang="en-US" altLang="zh-TW" sz="1800" dirty="0">
                <a:latin typeface="Arial" panose="020B0604020202020204" pitchFamily="34" charset="0"/>
                <a:cs typeface="Arial" panose="020B0604020202020204" pitchFamily="34" charset="0"/>
              </a:rPr>
              <a:t>Each bin contains </a:t>
            </a:r>
            <a:r>
              <a:rPr lang="en-US" altLang="zh-TW" sz="1800" dirty="0" err="1">
                <a:latin typeface="Arial" panose="020B0604020202020204" pitchFamily="34" charset="0"/>
                <a:cs typeface="Arial" panose="020B0604020202020204" pitchFamily="34" charset="0"/>
              </a:rPr>
              <a:t>Bz</a:t>
            </a:r>
            <a:r>
              <a:rPr lang="en-US" altLang="zh-TW" sz="1800" dirty="0">
                <a:latin typeface="Arial" panose="020B0604020202020204" pitchFamily="34" charset="0"/>
                <a:cs typeface="Arial" panose="020B0604020202020204" pitchFamily="34" charset="0"/>
              </a:rPr>
              <a:t> values spanning across 3 values, with a shift of 1 </a:t>
            </a:r>
            <a:r>
              <a:rPr lang="en-US" altLang="zh-TW" sz="1800" dirty="0" err="1">
                <a:latin typeface="Arial" panose="020B0604020202020204" pitchFamily="34" charset="0"/>
                <a:cs typeface="Arial" panose="020B0604020202020204" pitchFamily="34" charset="0"/>
              </a:rPr>
              <a:t>Bz</a:t>
            </a:r>
            <a:r>
              <a:rPr lang="en-US" altLang="zh-TW" sz="1800" dirty="0">
                <a:latin typeface="Arial" panose="020B0604020202020204" pitchFamily="34" charset="0"/>
                <a:cs typeface="Arial" panose="020B0604020202020204" pitchFamily="34" charset="0"/>
              </a:rPr>
              <a:t> each time.</a:t>
            </a:r>
          </a:p>
        </p:txBody>
      </p:sp>
      <p:sp>
        <p:nvSpPr>
          <p:cNvPr id="7" name="文字方塊 6">
            <a:extLst>
              <a:ext uri="{FF2B5EF4-FFF2-40B4-BE49-F238E27FC236}">
                <a16:creationId xmlns:a16="http://schemas.microsoft.com/office/drawing/2014/main" id="{877C3751-EBD4-FA8F-EB57-F186B24156B4}"/>
              </a:ext>
            </a:extLst>
          </p:cNvPr>
          <p:cNvSpPr txBox="1"/>
          <p:nvPr/>
        </p:nvSpPr>
        <p:spPr>
          <a:xfrm>
            <a:off x="1466995" y="3987789"/>
            <a:ext cx="1968037"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Shue et al.[1998]</a:t>
            </a:r>
            <a:endParaRPr lang="zh-TW" altLang="en-US" dirty="0">
              <a:latin typeface="Arial" panose="020B0604020202020204" pitchFamily="34" charset="0"/>
              <a:cs typeface="Arial" panose="020B0604020202020204" pitchFamily="34" charset="0"/>
            </a:endParaRPr>
          </a:p>
        </p:txBody>
      </p:sp>
      <p:grpSp>
        <p:nvGrpSpPr>
          <p:cNvPr id="14" name="群組 13">
            <a:extLst>
              <a:ext uri="{FF2B5EF4-FFF2-40B4-BE49-F238E27FC236}">
                <a16:creationId xmlns:a16="http://schemas.microsoft.com/office/drawing/2014/main" id="{447513F6-F4BE-63D5-EE7A-2078D6CE7074}"/>
              </a:ext>
            </a:extLst>
          </p:cNvPr>
          <p:cNvGrpSpPr/>
          <p:nvPr/>
        </p:nvGrpSpPr>
        <p:grpSpPr>
          <a:xfrm>
            <a:off x="4465078" y="3726947"/>
            <a:ext cx="4113434" cy="738215"/>
            <a:chOff x="2668473" y="1588713"/>
            <a:chExt cx="4113434" cy="738215"/>
          </a:xfrm>
        </p:grpSpPr>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4E73604E-E67C-3447-2C4C-20C21B6EBF4A}"/>
                    </a:ext>
                  </a:extLst>
                </p:cNvPr>
                <p:cNvSpPr txBox="1"/>
                <p:nvPr/>
              </p:nvSpPr>
              <p:spPr>
                <a:xfrm>
                  <a:off x="2668473" y="1588713"/>
                  <a:ext cx="4113434" cy="366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𝑟</m:t>
                            </m:r>
                          </m:e>
                          <m:sub>
                            <m:r>
                              <a:rPr lang="en-US" altLang="zh-TW" sz="1400" b="0" i="1" smtClean="0">
                                <a:latin typeface="Cambria Math" panose="02040503050406030204" pitchFamily="18" charset="0"/>
                              </a:rPr>
                              <m:t>0</m:t>
                            </m:r>
                          </m:sub>
                        </m:sSub>
                        <m:r>
                          <a:rPr lang="en-US" altLang="zh-TW" sz="1400" b="0" i="1" smtClean="0">
                            <a:latin typeface="Cambria Math" panose="02040503050406030204" pitchFamily="18" charset="0"/>
                          </a:rPr>
                          <m:t>=(10.22+1.29⋅</m:t>
                        </m:r>
                        <m:func>
                          <m:funcPr>
                            <m:ctrlPr>
                              <a:rPr lang="en-US" altLang="zh-TW" sz="1400" b="0" i="1" smtClean="0">
                                <a:latin typeface="Cambria Math" panose="02040503050406030204" pitchFamily="18" charset="0"/>
                              </a:rPr>
                            </m:ctrlPr>
                          </m:funcPr>
                          <m:fName>
                            <m:r>
                              <m:rPr>
                                <m:sty m:val="p"/>
                              </m:rPr>
                              <a:rPr lang="en-US" altLang="zh-TW" sz="1400" b="0" i="0" smtClean="0">
                                <a:latin typeface="Cambria Math" panose="02040503050406030204" pitchFamily="18" charset="0"/>
                              </a:rPr>
                              <m:t>tanh</m:t>
                            </m:r>
                          </m:fName>
                          <m:e>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0.184</m:t>
                                </m:r>
                                <m:d>
                                  <m:dPr>
                                    <m:ctrlPr>
                                      <a:rPr lang="en-US" altLang="zh-TW" sz="1400" b="0" i="1" smtClean="0">
                                        <a:latin typeface="Cambria Math" panose="02040503050406030204" pitchFamily="18" charset="0"/>
                                      </a:rPr>
                                    </m:ctrlPr>
                                  </m:dPr>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𝐵</m:t>
                                        </m:r>
                                      </m:e>
                                      <m:sub>
                                        <m:r>
                                          <a:rPr lang="en-US" altLang="zh-TW" sz="1400" b="0" i="1" smtClean="0">
                                            <a:latin typeface="Cambria Math" panose="02040503050406030204" pitchFamily="18" charset="0"/>
                                          </a:rPr>
                                          <m:t>𝑧</m:t>
                                        </m:r>
                                      </m:sub>
                                    </m:sSub>
                                    <m:r>
                                      <a:rPr lang="en-US" altLang="zh-TW" sz="1400" b="0" i="1" smtClean="0">
                                        <a:latin typeface="Cambria Math" panose="02040503050406030204" pitchFamily="18" charset="0"/>
                                      </a:rPr>
                                      <m:t>+8.14</m:t>
                                    </m:r>
                                  </m:e>
                                </m:d>
                              </m:e>
                            </m:d>
                          </m:e>
                        </m:func>
                        <m:sSup>
                          <m:sSupPr>
                            <m:ctrlPr>
                              <a:rPr lang="en-US" altLang="zh-TW" sz="1400" b="0" i="1" smtClean="0">
                                <a:latin typeface="Cambria Math" panose="02040503050406030204" pitchFamily="18" charset="0"/>
                              </a:rPr>
                            </m:ctrlPr>
                          </m:sSupPr>
                          <m:e>
                            <m:d>
                              <m:dPr>
                                <m:ctrlPr>
                                  <a:rPr lang="en-US" altLang="zh-TW" sz="1400" b="0" i="1" smtClean="0">
                                    <a:latin typeface="Cambria Math" panose="02040503050406030204" pitchFamily="18" charset="0"/>
                                  </a:rPr>
                                </m:ctrlPr>
                              </m:dPr>
                              <m:e>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𝐷</m:t>
                                    </m:r>
                                  </m:e>
                                  <m:sub>
                                    <m:r>
                                      <a:rPr lang="en-US" altLang="zh-TW" sz="1400" b="0" i="1" smtClean="0">
                                        <a:latin typeface="Cambria Math" panose="02040503050406030204" pitchFamily="18" charset="0"/>
                                      </a:rPr>
                                      <m:t>𝑝</m:t>
                                    </m:r>
                                  </m:sub>
                                </m:sSub>
                              </m:e>
                            </m:d>
                          </m:e>
                          <m:sup>
                            <m:r>
                              <a:rPr lang="en-US" altLang="zh-TW" sz="1400" b="0" i="1" smtClean="0">
                                <a:latin typeface="Cambria Math" panose="02040503050406030204" pitchFamily="18" charset="0"/>
                              </a:rPr>
                              <m:t>−</m:t>
                            </m:r>
                            <m:f>
                              <m:fPr>
                                <m:ctrlPr>
                                  <a:rPr lang="en-US" altLang="zh-TW" sz="1400" b="0" i="1" smtClean="0">
                                    <a:latin typeface="Cambria Math" panose="02040503050406030204" pitchFamily="18" charset="0"/>
                                  </a:rPr>
                                </m:ctrlPr>
                              </m:fPr>
                              <m:num>
                                <m:r>
                                  <a:rPr lang="en-US" altLang="zh-TW" sz="1400" b="0" i="1" smtClean="0">
                                    <a:latin typeface="Cambria Math" panose="02040503050406030204" pitchFamily="18" charset="0"/>
                                  </a:rPr>
                                  <m:t>1</m:t>
                                </m:r>
                              </m:num>
                              <m:den>
                                <m:r>
                                  <a:rPr lang="en-US" altLang="zh-TW" sz="1400" b="0" i="1" smtClean="0">
                                    <a:latin typeface="Cambria Math" panose="02040503050406030204" pitchFamily="18" charset="0"/>
                                  </a:rPr>
                                  <m:t>6.6</m:t>
                                </m:r>
                              </m:den>
                            </m:f>
                          </m:sup>
                        </m:sSup>
                      </m:oMath>
                    </m:oMathPara>
                  </a14:m>
                  <a:endParaRPr lang="zh-TW" altLang="en-US" sz="1400" dirty="0"/>
                </a:p>
              </p:txBody>
            </p:sp>
          </mc:Choice>
          <mc:Fallback xmlns="">
            <p:sp>
              <p:nvSpPr>
                <p:cNvPr id="12" name="文字方塊 11">
                  <a:extLst>
                    <a:ext uri="{FF2B5EF4-FFF2-40B4-BE49-F238E27FC236}">
                      <a16:creationId xmlns:a16="http://schemas.microsoft.com/office/drawing/2014/main" id="{4E73604E-E67C-3447-2C4C-20C21B6EBF4A}"/>
                    </a:ext>
                  </a:extLst>
                </p:cNvPr>
                <p:cNvSpPr txBox="1">
                  <a:spLocks noRot="1" noChangeAspect="1" noMove="1" noResize="1" noEditPoints="1" noAdjustHandles="1" noChangeArrowheads="1" noChangeShapeType="1" noTextEdit="1"/>
                </p:cNvSpPr>
                <p:nvPr/>
              </p:nvSpPr>
              <p:spPr>
                <a:xfrm>
                  <a:off x="2668473" y="1588713"/>
                  <a:ext cx="4113434" cy="366126"/>
                </a:xfrm>
                <a:prstGeom prst="rect">
                  <a:avLst/>
                </a:prstGeom>
                <a:blipFill>
                  <a:blip r:embed="rId2"/>
                  <a:stretch>
                    <a:fillRect l="-148"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94D0FAB-B6BC-17C7-3F72-9BD8871214E7}"/>
                    </a:ext>
                  </a:extLst>
                </p:cNvPr>
                <p:cNvSpPr txBox="1"/>
                <p:nvPr/>
              </p:nvSpPr>
              <p:spPr>
                <a:xfrm>
                  <a:off x="2668473" y="2094877"/>
                  <a:ext cx="3326808" cy="232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𝛼</m:t>
                        </m:r>
                        <m:r>
                          <a:rPr lang="en-US" altLang="zh-TW" sz="1400" b="0" i="1" smtClean="0">
                            <a:latin typeface="Cambria Math" panose="02040503050406030204" pitchFamily="18" charset="0"/>
                          </a:rPr>
                          <m:t>=(0.58 −0.007⋅</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𝐵</m:t>
                            </m:r>
                          </m:e>
                          <m:sub>
                            <m:r>
                              <a:rPr lang="en-US" altLang="zh-TW" sz="1400" b="0" i="1" smtClean="0">
                                <a:latin typeface="Cambria Math" panose="02040503050406030204" pitchFamily="18" charset="0"/>
                              </a:rPr>
                              <m:t>𝑧</m:t>
                            </m:r>
                          </m:sub>
                        </m:sSub>
                        <m:r>
                          <a:rPr lang="en-US" altLang="zh-TW" sz="1400" b="0" i="1" smtClean="0">
                            <a:latin typeface="Cambria Math" panose="02040503050406030204" pitchFamily="18" charset="0"/>
                          </a:rPr>
                          <m:t>)(1+0.024⋅</m:t>
                        </m:r>
                        <m:r>
                          <m:rPr>
                            <m:sty m:val="p"/>
                          </m:rPr>
                          <a:rPr lang="en-US" altLang="zh-TW" sz="1400" b="0" i="0" smtClean="0">
                            <a:latin typeface="Cambria Math" panose="02040503050406030204" pitchFamily="18" charset="0"/>
                          </a:rPr>
                          <m:t>ln</m:t>
                        </m:r>
                        <m:r>
                          <a:rPr lang="en-US" altLang="zh-TW" sz="1400" b="0" i="1" smtClean="0">
                            <a:latin typeface="Cambria Math" panose="02040503050406030204" pitchFamily="18" charset="0"/>
                          </a:rPr>
                          <m:t>⁡(</m:t>
                        </m:r>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𝐷</m:t>
                            </m:r>
                          </m:e>
                          <m:sub>
                            <m:r>
                              <a:rPr lang="en-US" altLang="zh-TW" sz="1400" b="0" i="1" smtClean="0">
                                <a:latin typeface="Cambria Math" panose="02040503050406030204" pitchFamily="18" charset="0"/>
                              </a:rPr>
                              <m:t>𝑝</m:t>
                            </m:r>
                          </m:sub>
                        </m:sSub>
                        <m:r>
                          <a:rPr lang="en-US" altLang="zh-TW" sz="1400" b="0" i="1" smtClean="0">
                            <a:latin typeface="Cambria Math" panose="02040503050406030204" pitchFamily="18" charset="0"/>
                          </a:rPr>
                          <m:t>)</m:t>
                        </m:r>
                      </m:oMath>
                    </m:oMathPara>
                  </a14:m>
                  <a:endParaRPr lang="zh-TW" altLang="en-US" sz="1400" dirty="0"/>
                </a:p>
              </p:txBody>
            </p:sp>
          </mc:Choice>
          <mc:Fallback xmlns="">
            <p:sp>
              <p:nvSpPr>
                <p:cNvPr id="13" name="文字方塊 12">
                  <a:extLst>
                    <a:ext uri="{FF2B5EF4-FFF2-40B4-BE49-F238E27FC236}">
                      <a16:creationId xmlns:a16="http://schemas.microsoft.com/office/drawing/2014/main" id="{F94D0FAB-B6BC-17C7-3F72-9BD8871214E7}"/>
                    </a:ext>
                  </a:extLst>
                </p:cNvPr>
                <p:cNvSpPr txBox="1">
                  <a:spLocks noRot="1" noChangeAspect="1" noMove="1" noResize="1" noEditPoints="1" noAdjustHandles="1" noChangeArrowheads="1" noChangeShapeType="1" noTextEdit="1"/>
                </p:cNvSpPr>
                <p:nvPr/>
              </p:nvSpPr>
              <p:spPr>
                <a:xfrm>
                  <a:off x="2668473" y="2094877"/>
                  <a:ext cx="3326808" cy="232051"/>
                </a:xfrm>
                <a:prstGeom prst="rect">
                  <a:avLst/>
                </a:prstGeom>
                <a:blipFill>
                  <a:blip r:embed="rId3"/>
                  <a:stretch>
                    <a:fillRect l="-367" r="-1468" b="-23684"/>
                  </a:stretch>
                </a:blipFill>
              </p:spPr>
              <p:txBody>
                <a:bodyPr/>
                <a:lstStyle/>
                <a:p>
                  <a:r>
                    <a:rPr lang="zh-TW" altLang="en-US">
                      <a:noFill/>
                    </a:rPr>
                    <a:t> </a:t>
                  </a:r>
                </a:p>
              </p:txBody>
            </p:sp>
          </mc:Fallback>
        </mc:AlternateContent>
      </p:grpSp>
      <p:sp>
        <p:nvSpPr>
          <p:cNvPr id="15" name="文字方塊 14">
            <a:extLst>
              <a:ext uri="{FF2B5EF4-FFF2-40B4-BE49-F238E27FC236}">
                <a16:creationId xmlns:a16="http://schemas.microsoft.com/office/drawing/2014/main" id="{6639FF5C-FD6E-417F-58B1-2FF45FDDEE35}"/>
              </a:ext>
            </a:extLst>
          </p:cNvPr>
          <p:cNvSpPr txBox="1"/>
          <p:nvPr/>
        </p:nvSpPr>
        <p:spPr>
          <a:xfrm>
            <a:off x="930276" y="5394718"/>
            <a:ext cx="3059801"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Proposed Numerical Model</a:t>
            </a:r>
            <a:endParaRPr lang="zh-TW"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8A2B699E-A06E-AC35-D12B-9C475D0D7008}"/>
                  </a:ext>
                </a:extLst>
              </p:cNvPr>
              <p:cNvSpPr txBox="1"/>
              <p:nvPr/>
            </p:nvSpPr>
            <p:spPr>
              <a:xfrm>
                <a:off x="4465078" y="5553174"/>
                <a:ext cx="3155351" cy="3130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tx1"/>
                          </a:solidFill>
                          <a:latin typeface="Cambria Math" panose="02040503050406030204" pitchFamily="18" charset="0"/>
                        </a:rPr>
                        <m:t>𝛼</m:t>
                      </m:r>
                      <m:r>
                        <a:rPr lang="en-US" altLang="zh-TW" sz="1400" b="0" i="1" smtClean="0">
                          <a:solidFill>
                            <a:schemeClr val="tx1"/>
                          </a:solidFill>
                          <a:latin typeface="Cambria Math" panose="02040503050406030204" pitchFamily="18" charset="0"/>
                        </a:rPr>
                        <m:t>=</m:t>
                      </m:r>
                      <m:d>
                        <m:dPr>
                          <m:ctrlPr>
                            <a:rPr lang="en-US" altLang="zh-TW" sz="1400" b="0" i="1" smtClean="0">
                              <a:solidFill>
                                <a:schemeClr val="tx1"/>
                              </a:solidFill>
                              <a:latin typeface="Cambria Math" panose="02040503050406030204" pitchFamily="18" charset="0"/>
                            </a:rPr>
                          </m:ctrlPr>
                        </m:dPr>
                        <m:e>
                          <m:r>
                            <a:rPr lang="en-US" altLang="zh-TW" sz="1400" b="0" i="1" smtClean="0">
                              <a:solidFill>
                                <a:schemeClr val="tx1"/>
                              </a:solidFill>
                              <a:latin typeface="Cambria Math" panose="02040503050406030204" pitchFamily="18" charset="0"/>
                            </a:rPr>
                            <m:t>0.493−3.5∗</m:t>
                          </m:r>
                          <m:sSup>
                            <m:sSupPr>
                              <m:ctrlPr>
                                <a:rPr lang="en-US" altLang="zh-TW" sz="1400" b="0" i="1" smtClean="0">
                                  <a:solidFill>
                                    <a:schemeClr val="tx1"/>
                                  </a:solidFill>
                                  <a:latin typeface="Cambria Math" panose="02040503050406030204" pitchFamily="18" charset="0"/>
                                </a:rPr>
                              </m:ctrlPr>
                            </m:sSupPr>
                            <m:e>
                              <m:r>
                                <a:rPr lang="en-US" altLang="zh-TW" sz="1400" b="0" i="1" smtClean="0">
                                  <a:solidFill>
                                    <a:schemeClr val="tx1"/>
                                  </a:solidFill>
                                  <a:latin typeface="Cambria Math" panose="02040503050406030204" pitchFamily="18" charset="0"/>
                                </a:rPr>
                                <m:t>10</m:t>
                              </m:r>
                            </m:e>
                            <m:sup>
                              <m:r>
                                <a:rPr lang="en-US" altLang="zh-TW" sz="1400" b="0" i="1" smtClean="0">
                                  <a:solidFill>
                                    <a:schemeClr val="tx1"/>
                                  </a:solidFill>
                                  <a:latin typeface="Cambria Math" panose="02040503050406030204" pitchFamily="18" charset="0"/>
                                </a:rPr>
                                <m:t>−4</m:t>
                              </m:r>
                            </m:sup>
                          </m:sSup>
                          <m:r>
                            <a:rPr lang="en-US" altLang="zh-TW" sz="1400" b="0" i="1" smtClean="0">
                              <a:solidFill>
                                <a:schemeClr val="tx1"/>
                              </a:solidFill>
                              <a:latin typeface="Cambria Math" panose="02040503050406030204" pitchFamily="18" charset="0"/>
                            </a:rPr>
                            <m:t>∗</m:t>
                          </m:r>
                          <m:r>
                            <a:rPr lang="en-US" altLang="zh-TW" sz="1400" b="0" i="1" smtClean="0">
                              <a:solidFill>
                                <a:schemeClr val="tx1"/>
                              </a:solidFill>
                              <a:latin typeface="Cambria Math" panose="02040503050406030204" pitchFamily="18" charset="0"/>
                            </a:rPr>
                            <m:t>𝐵𝑧</m:t>
                          </m:r>
                        </m:e>
                      </m:d>
                      <m:sSup>
                        <m:sSupPr>
                          <m:ctrlPr>
                            <a:rPr lang="en-US" altLang="zh-TW" sz="1400" b="0" i="1" smtClean="0">
                              <a:solidFill>
                                <a:schemeClr val="tx1"/>
                              </a:solidFill>
                              <a:latin typeface="Cambria Math" panose="02040503050406030204" pitchFamily="18" charset="0"/>
                            </a:rPr>
                          </m:ctrlPr>
                        </m:sSupPr>
                        <m:e>
                          <m:d>
                            <m:dPr>
                              <m:ctrlPr>
                                <a:rPr lang="en-US" altLang="zh-TW" sz="1400" b="0" i="1" smtClean="0">
                                  <a:solidFill>
                                    <a:schemeClr val="tx1"/>
                                  </a:solidFill>
                                  <a:latin typeface="Cambria Math" panose="02040503050406030204" pitchFamily="18" charset="0"/>
                                </a:rPr>
                              </m:ctrlPr>
                            </m:dPr>
                            <m:e>
                              <m:r>
                                <a:rPr lang="en-US" altLang="zh-TW" sz="1400" b="0" i="1" smtClean="0">
                                  <a:solidFill>
                                    <a:schemeClr val="tx1"/>
                                  </a:solidFill>
                                  <a:latin typeface="Cambria Math" panose="02040503050406030204" pitchFamily="18" charset="0"/>
                                </a:rPr>
                                <m:t>𝐷𝑝</m:t>
                              </m:r>
                            </m:e>
                          </m:d>
                        </m:e>
                        <m:sup>
                          <m:r>
                            <a:rPr lang="en-US" altLang="zh-TW" sz="1400" b="0" i="0" smtClean="0">
                              <a:solidFill>
                                <a:schemeClr val="tx1"/>
                              </a:solidFill>
                              <a:latin typeface="Cambria Math" panose="02040503050406030204" pitchFamily="18" charset="0"/>
                            </a:rPr>
                            <m:t>(</m:t>
                          </m:r>
                          <m:f>
                            <m:fPr>
                              <m:ctrlPr>
                                <a:rPr lang="en-US" altLang="zh-TW" sz="1400" b="0" i="1" smtClean="0">
                                  <a:solidFill>
                                    <a:schemeClr val="tx1"/>
                                  </a:solidFill>
                                  <a:latin typeface="Cambria Math" panose="02040503050406030204" pitchFamily="18" charset="0"/>
                                </a:rPr>
                              </m:ctrlPr>
                            </m:fPr>
                            <m:num>
                              <m:r>
                                <a:rPr lang="en-US" altLang="zh-TW" sz="1400" b="0" i="0" smtClean="0">
                                  <a:solidFill>
                                    <a:schemeClr val="tx1"/>
                                  </a:solidFill>
                                  <a:latin typeface="Cambria Math" panose="02040503050406030204" pitchFamily="18" charset="0"/>
                                </a:rPr>
                                <m:t>1</m:t>
                              </m:r>
                            </m:num>
                            <m:den>
                              <m:r>
                                <a:rPr lang="en-US" altLang="zh-TW" sz="1400" b="0" i="0" smtClean="0">
                                  <a:solidFill>
                                    <a:schemeClr val="tx1"/>
                                  </a:solidFill>
                                  <a:latin typeface="Cambria Math" panose="02040503050406030204" pitchFamily="18" charset="0"/>
                                </a:rPr>
                                <m:t>11.92</m:t>
                              </m:r>
                            </m:den>
                          </m:f>
                          <m:r>
                            <a:rPr lang="en-US" altLang="zh-TW" sz="1400" b="0" i="0" smtClean="0">
                              <a:solidFill>
                                <a:schemeClr val="tx1"/>
                              </a:solidFill>
                              <a:latin typeface="Cambria Math" panose="02040503050406030204" pitchFamily="18" charset="0"/>
                            </a:rPr>
                            <m:t>)</m:t>
                          </m:r>
                        </m:sup>
                      </m:sSup>
                    </m:oMath>
                  </m:oMathPara>
                </a14:m>
                <a:endParaRPr lang="zh-TW" altLang="en-US" sz="1400" dirty="0">
                  <a:solidFill>
                    <a:schemeClr val="tx1"/>
                  </a:solidFill>
                </a:endParaRPr>
              </a:p>
            </p:txBody>
          </p:sp>
        </mc:Choice>
        <mc:Fallback xmlns="">
          <p:sp>
            <p:nvSpPr>
              <p:cNvPr id="16" name="文字方塊 15">
                <a:extLst>
                  <a:ext uri="{FF2B5EF4-FFF2-40B4-BE49-F238E27FC236}">
                    <a16:creationId xmlns:a16="http://schemas.microsoft.com/office/drawing/2014/main" id="{8A2B699E-A06E-AC35-D12B-9C475D0D7008}"/>
                  </a:ext>
                </a:extLst>
              </p:cNvPr>
              <p:cNvSpPr txBox="1">
                <a:spLocks noRot="1" noChangeAspect="1" noMove="1" noResize="1" noEditPoints="1" noAdjustHandles="1" noChangeArrowheads="1" noChangeShapeType="1" noTextEdit="1"/>
              </p:cNvSpPr>
              <p:nvPr/>
            </p:nvSpPr>
            <p:spPr>
              <a:xfrm>
                <a:off x="4465078" y="5553174"/>
                <a:ext cx="3155351" cy="313099"/>
              </a:xfrm>
              <a:prstGeom prst="rect">
                <a:avLst/>
              </a:prstGeom>
              <a:blipFill>
                <a:blip r:embed="rId4"/>
                <a:stretch>
                  <a:fillRect l="-386" r="-965" b="-235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B4B6D6CE-EC92-3DE1-444B-6249203C39C7}"/>
                  </a:ext>
                </a:extLst>
              </p:cNvPr>
              <p:cNvSpPr txBox="1"/>
              <p:nvPr/>
            </p:nvSpPr>
            <p:spPr>
              <a:xfrm>
                <a:off x="4325721" y="5181085"/>
                <a:ext cx="7460504"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tx1"/>
                              </a:solidFill>
                              <a:latin typeface="Cambria Math" panose="02040503050406030204" pitchFamily="18" charset="0"/>
                            </a:rPr>
                          </m:ctrlPr>
                        </m:sSubPr>
                        <m:e>
                          <m:r>
                            <a:rPr lang="en-US" altLang="zh-TW" sz="1400" b="0" i="1" smtClean="0">
                              <a:solidFill>
                                <a:schemeClr val="tx1"/>
                              </a:solidFill>
                              <a:latin typeface="Cambria Math" panose="02040503050406030204" pitchFamily="18" charset="0"/>
                            </a:rPr>
                            <m:t>𝑟</m:t>
                          </m:r>
                        </m:e>
                        <m:sub>
                          <m:r>
                            <a:rPr lang="en-US" altLang="zh-TW" sz="1400" b="0" i="1" smtClean="0">
                              <a:solidFill>
                                <a:schemeClr val="tx1"/>
                              </a:solidFill>
                              <a:latin typeface="Cambria Math" panose="02040503050406030204" pitchFamily="18" charset="0"/>
                            </a:rPr>
                            <m:t>0</m:t>
                          </m:r>
                        </m:sub>
                      </m:sSub>
                      <m:r>
                        <a:rPr lang="en-US" altLang="zh-TW" sz="1400" b="0" i="1" smtClean="0">
                          <a:solidFill>
                            <a:schemeClr val="tx1"/>
                          </a:solidFill>
                          <a:latin typeface="Cambria Math" panose="02040503050406030204" pitchFamily="18" charset="0"/>
                        </a:rPr>
                        <m:t>=</m:t>
                      </m:r>
                      <m:d>
                        <m:dPr>
                          <m:ctrlPr>
                            <a:rPr lang="en-US" altLang="zh-TW" sz="1400" b="0" i="1" smtClean="0">
                              <a:solidFill>
                                <a:schemeClr val="tx1"/>
                              </a:solidFill>
                              <a:latin typeface="Cambria Math" panose="02040503050406030204" pitchFamily="18" charset="0"/>
                            </a:rPr>
                          </m:ctrlPr>
                        </m:dPr>
                        <m:e>
                          <m:r>
                            <a:rPr lang="en-US" altLang="zh-TW" sz="1400" b="0" i="1" smtClean="0">
                              <a:solidFill>
                                <a:schemeClr val="tx1"/>
                              </a:solidFill>
                              <a:latin typeface="Cambria Math" panose="02040503050406030204" pitchFamily="18" charset="0"/>
                            </a:rPr>
                            <m:t>9.332+1.308⋅</m:t>
                          </m:r>
                          <m:r>
                            <m:rPr>
                              <m:sty m:val="p"/>
                            </m:rPr>
                            <a:rPr lang="en-US" altLang="zh-TW" sz="1400" b="0" i="0" smtClean="0">
                              <a:solidFill>
                                <a:schemeClr val="tx1"/>
                              </a:solidFill>
                              <a:latin typeface="Cambria Math" panose="02040503050406030204" pitchFamily="18" charset="0"/>
                            </a:rPr>
                            <m:t>tanh</m:t>
                          </m:r>
                          <m:r>
                            <a:rPr lang="en-US" altLang="zh-TW" sz="1400" b="0" i="1" smtClean="0">
                              <a:solidFill>
                                <a:schemeClr val="tx1"/>
                              </a:solidFill>
                              <a:latin typeface="Cambria Math" panose="02040503050406030204" pitchFamily="18" charset="0"/>
                            </a:rPr>
                            <m:t>⁡(0.213</m:t>
                          </m:r>
                          <m:d>
                            <m:dPr>
                              <m:ctrlPr>
                                <a:rPr lang="en-US" altLang="zh-TW" sz="1400" b="0" i="1" smtClean="0">
                                  <a:solidFill>
                                    <a:schemeClr val="tx1"/>
                                  </a:solidFill>
                                  <a:latin typeface="Cambria Math" panose="02040503050406030204" pitchFamily="18" charset="0"/>
                                </a:rPr>
                              </m:ctrlPr>
                            </m:dPr>
                            <m:e>
                              <m:r>
                                <a:rPr lang="en-US" altLang="zh-TW" sz="1400" b="0" i="1" smtClean="0">
                                  <a:solidFill>
                                    <a:schemeClr val="tx1"/>
                                  </a:solidFill>
                                  <a:latin typeface="Cambria Math" panose="02040503050406030204" pitchFamily="18" charset="0"/>
                                </a:rPr>
                                <m:t>𝐵𝑧</m:t>
                              </m:r>
                              <m:r>
                                <a:rPr lang="en-US" altLang="zh-TW" sz="1400" b="0" i="1" smtClean="0">
                                  <a:solidFill>
                                    <a:schemeClr val="tx1"/>
                                  </a:solidFill>
                                  <a:latin typeface="Cambria Math" panose="02040503050406030204" pitchFamily="18" charset="0"/>
                                </a:rPr>
                                <m:t>+11.191</m:t>
                              </m:r>
                            </m:e>
                          </m:d>
                          <m:r>
                            <a:rPr lang="en-US" altLang="zh-TW" sz="1400" b="0" i="1" smtClean="0">
                              <a:solidFill>
                                <a:schemeClr val="tx1"/>
                              </a:solidFill>
                              <a:latin typeface="Cambria Math" panose="02040503050406030204" pitchFamily="18" charset="0"/>
                            </a:rPr>
                            <m:t>−0.568⋅</m:t>
                          </m:r>
                          <m:r>
                            <m:rPr>
                              <m:sty m:val="p"/>
                            </m:rPr>
                            <a:rPr lang="en-US" altLang="zh-TW" sz="1400" b="0" i="0" smtClean="0">
                              <a:solidFill>
                                <a:schemeClr val="tx1"/>
                              </a:solidFill>
                              <a:latin typeface="Cambria Math" panose="02040503050406030204" pitchFamily="18" charset="0"/>
                            </a:rPr>
                            <m:t>tanh</m:t>
                          </m:r>
                          <m:r>
                            <a:rPr lang="en-US" altLang="zh-TW" sz="1400" b="0" i="1" smtClean="0">
                              <a:solidFill>
                                <a:schemeClr val="tx1"/>
                              </a:solidFill>
                              <a:latin typeface="Cambria Math" panose="02040503050406030204" pitchFamily="18" charset="0"/>
                            </a:rPr>
                            <m:t>⁡(0.479(</m:t>
                          </m:r>
                          <m:r>
                            <a:rPr lang="en-US" altLang="zh-TW" sz="1400" b="0" i="1" smtClean="0">
                              <a:solidFill>
                                <a:schemeClr val="tx1"/>
                              </a:solidFill>
                              <a:latin typeface="Cambria Math" panose="02040503050406030204" pitchFamily="18" charset="0"/>
                            </a:rPr>
                            <m:t>𝐵𝑧</m:t>
                          </m:r>
                          <m:r>
                            <a:rPr lang="en-US" altLang="zh-TW" sz="1400" b="0" i="1" smtClean="0">
                              <a:solidFill>
                                <a:schemeClr val="tx1"/>
                              </a:solidFill>
                              <a:latin typeface="Cambria Math" panose="02040503050406030204" pitchFamily="18" charset="0"/>
                            </a:rPr>
                            <m:t>−7.188)</m:t>
                          </m:r>
                        </m:e>
                      </m:d>
                      <m:sSup>
                        <m:sSupPr>
                          <m:ctrlPr>
                            <a:rPr lang="en-US" altLang="zh-TW" sz="1400" b="0" i="1" smtClean="0">
                              <a:solidFill>
                                <a:schemeClr val="tx1"/>
                              </a:solidFill>
                              <a:latin typeface="Cambria Math" panose="02040503050406030204" pitchFamily="18" charset="0"/>
                            </a:rPr>
                          </m:ctrlPr>
                        </m:sSupPr>
                        <m:e>
                          <m:d>
                            <m:dPr>
                              <m:ctrlPr>
                                <a:rPr lang="en-US" altLang="zh-TW" sz="1400" b="0" i="1" smtClean="0">
                                  <a:solidFill>
                                    <a:schemeClr val="tx1"/>
                                  </a:solidFill>
                                  <a:latin typeface="Cambria Math" panose="02040503050406030204" pitchFamily="18" charset="0"/>
                                </a:rPr>
                              </m:ctrlPr>
                            </m:dPr>
                            <m:e>
                              <m:r>
                                <a:rPr lang="en-US" altLang="zh-TW" sz="1400" b="0" i="1" smtClean="0">
                                  <a:solidFill>
                                    <a:schemeClr val="tx1"/>
                                  </a:solidFill>
                                  <a:latin typeface="Cambria Math" panose="02040503050406030204" pitchFamily="18" charset="0"/>
                                </a:rPr>
                                <m:t>𝐷𝑝</m:t>
                              </m:r>
                            </m:e>
                          </m:d>
                        </m:e>
                        <m:sup>
                          <m:r>
                            <a:rPr lang="en-US" altLang="zh-TW" sz="1400" b="0" i="0" smtClean="0">
                              <a:solidFill>
                                <a:schemeClr val="tx1"/>
                              </a:solidFill>
                              <a:latin typeface="Cambria Math" panose="02040503050406030204" pitchFamily="18" charset="0"/>
                            </a:rPr>
                            <m:t>(−</m:t>
                          </m:r>
                          <m:f>
                            <m:fPr>
                              <m:ctrlPr>
                                <a:rPr lang="en-US" altLang="zh-TW" sz="1400" b="0" i="1" smtClean="0">
                                  <a:solidFill>
                                    <a:schemeClr val="tx1"/>
                                  </a:solidFill>
                                  <a:latin typeface="Cambria Math" panose="02040503050406030204" pitchFamily="18" charset="0"/>
                                </a:rPr>
                              </m:ctrlPr>
                            </m:fPr>
                            <m:num>
                              <m:r>
                                <a:rPr lang="en-US" altLang="zh-TW" sz="1400" b="0" i="0" smtClean="0">
                                  <a:solidFill>
                                    <a:schemeClr val="tx1"/>
                                  </a:solidFill>
                                  <a:latin typeface="Cambria Math" panose="02040503050406030204" pitchFamily="18" charset="0"/>
                                </a:rPr>
                                <m:t>1</m:t>
                              </m:r>
                            </m:num>
                            <m:den>
                              <m:r>
                                <a:rPr lang="en-US" altLang="zh-TW" sz="1400" b="0" i="0" smtClean="0">
                                  <a:solidFill>
                                    <a:schemeClr val="tx1"/>
                                  </a:solidFill>
                                  <a:latin typeface="Cambria Math" panose="02040503050406030204" pitchFamily="18" charset="0"/>
                                </a:rPr>
                                <m:t>6.22</m:t>
                              </m:r>
                            </m:den>
                          </m:f>
                          <m:r>
                            <a:rPr lang="en-US" altLang="zh-TW" sz="1400" b="0" i="0" smtClean="0">
                              <a:solidFill>
                                <a:schemeClr val="tx1"/>
                              </a:solidFill>
                              <a:latin typeface="Cambria Math" panose="02040503050406030204" pitchFamily="18" charset="0"/>
                            </a:rPr>
                            <m:t>)</m:t>
                          </m:r>
                        </m:sup>
                      </m:sSup>
                    </m:oMath>
                  </m:oMathPara>
                </a14:m>
                <a:endParaRPr lang="zh-TW" altLang="en-US" sz="1400" dirty="0">
                  <a:solidFill>
                    <a:schemeClr val="tx1"/>
                  </a:solidFill>
                </a:endParaRPr>
              </a:p>
            </p:txBody>
          </p:sp>
        </mc:Choice>
        <mc:Fallback xmlns="">
          <p:sp>
            <p:nvSpPr>
              <p:cNvPr id="17" name="文字方塊 16">
                <a:extLst>
                  <a:ext uri="{FF2B5EF4-FFF2-40B4-BE49-F238E27FC236}">
                    <a16:creationId xmlns:a16="http://schemas.microsoft.com/office/drawing/2014/main" id="{B4B6D6CE-EC92-3DE1-444B-6249203C39C7}"/>
                  </a:ext>
                </a:extLst>
              </p:cNvPr>
              <p:cNvSpPr txBox="1">
                <a:spLocks noRot="1" noChangeAspect="1" noMove="1" noResize="1" noEditPoints="1" noAdjustHandles="1" noChangeArrowheads="1" noChangeShapeType="1" noTextEdit="1"/>
              </p:cNvSpPr>
              <p:nvPr/>
            </p:nvSpPr>
            <p:spPr>
              <a:xfrm>
                <a:off x="4325721" y="5181085"/>
                <a:ext cx="7460504" cy="313291"/>
              </a:xfrm>
              <a:prstGeom prst="rect">
                <a:avLst/>
              </a:prstGeom>
              <a:blipFill>
                <a:blip r:embed="rId5"/>
                <a:stretch>
                  <a:fillRect b="-21569"/>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E74E61F7-89C2-B000-1E9F-525B86BEBD7F}"/>
              </a:ext>
            </a:extLst>
          </p:cNvPr>
          <p:cNvSpPr txBox="1"/>
          <p:nvPr/>
        </p:nvSpPr>
        <p:spPr>
          <a:xfrm>
            <a:off x="1771971" y="1585293"/>
            <a:ext cx="3652730" cy="338554"/>
          </a:xfrm>
          <a:prstGeom prst="rect">
            <a:avLst/>
          </a:prstGeom>
          <a:noFill/>
        </p:spPr>
        <p:txBody>
          <a:bodyPr wrap="square">
            <a:spAutoFit/>
          </a:bodyPr>
          <a:lstStyle/>
          <a:p>
            <a:pPr marL="285750" indent="-285750">
              <a:buFont typeface="Wingdings" panose="05000000000000000000" pitchFamily="2" charset="2"/>
              <a:buChar char="u"/>
            </a:pPr>
            <a:r>
              <a:rPr lang="en-US" altLang="zh-TW" sz="1600" b="1" i="1" dirty="0">
                <a:latin typeface="Arial" panose="020B0604020202020204" pitchFamily="34" charset="0"/>
                <a:cs typeface="Arial" panose="020B0604020202020204" pitchFamily="34" charset="0"/>
              </a:rPr>
              <a:t>Major controlled by IMF </a:t>
            </a:r>
            <a:r>
              <a:rPr lang="en-US" altLang="zh-TW" sz="1600" b="1" i="1" dirty="0" err="1">
                <a:latin typeface="Arial" panose="020B0604020202020204" pitchFamily="34" charset="0"/>
                <a:cs typeface="Arial" panose="020B0604020202020204" pitchFamily="34" charset="0"/>
              </a:rPr>
              <a:t>Bz</a:t>
            </a:r>
            <a:r>
              <a:rPr lang="en-US" altLang="zh-TW" sz="1600" b="1" i="1" dirty="0">
                <a:latin typeface="Arial" panose="020B0604020202020204" pitchFamily="34" charset="0"/>
                <a:cs typeface="Arial" panose="020B0604020202020204" pitchFamily="34" charset="0"/>
              </a:rPr>
              <a:t> &amp; </a:t>
            </a:r>
            <a:r>
              <a:rPr lang="en-US" altLang="zh-TW" sz="1600" b="1" i="1" dirty="0" err="1">
                <a:latin typeface="Arial" panose="020B0604020202020204" pitchFamily="34" charset="0"/>
                <a:cs typeface="Arial" panose="020B0604020202020204" pitchFamily="34" charset="0"/>
              </a:rPr>
              <a:t>Dp</a:t>
            </a:r>
            <a:endParaRPr lang="zh-TW" altLang="en-US" sz="1600" b="1"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23DAEFB-52A9-6B2B-AD7D-06C955DDD270}"/>
                  </a:ext>
                </a:extLst>
              </p:cNvPr>
              <p:cNvSpPr txBox="1"/>
              <p:nvPr/>
            </p:nvSpPr>
            <p:spPr>
              <a:xfrm>
                <a:off x="8976381" y="4343848"/>
                <a:ext cx="2980244" cy="3468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𝑝𝑜𝑤𝑒𝑟</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𝑙𝑎𝑤</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𝑆𝑐h𝑖𝑒𝑙𝑑</m:t>
                      </m:r>
                      <m:r>
                        <a:rPr lang="en-US" altLang="zh-TW" sz="1200" b="0" i="1" smtClean="0">
                          <a:latin typeface="Cambria Math" panose="02040503050406030204" pitchFamily="18" charset="0"/>
                        </a:rPr>
                        <m:t>.</m:t>
                      </m:r>
                      <m:d>
                        <m:dPr>
                          <m:begChr m:val="["/>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1968</m:t>
                          </m:r>
                        </m:e>
                      </m:d>
                      <m:r>
                        <a:rPr lang="en-US" altLang="zh-TW" sz="1200" b="0" i="1" smtClean="0">
                          <a:latin typeface="Cambria Math" panose="02040503050406030204" pitchFamily="18" charset="0"/>
                        </a:rPr>
                        <m:t>)=</m:t>
                      </m:r>
                      <m:r>
                        <a:rPr lang="en-US" altLang="zh-TW" sz="1200" b="0" i="1" smtClean="0">
                          <a:solidFill>
                            <a:srgbClr val="C00000"/>
                          </a:solidFill>
                          <a:latin typeface="Cambria Math" panose="02040503050406030204" pitchFamily="18" charset="0"/>
                        </a:rPr>
                        <m:t>−</m:t>
                      </m:r>
                      <m:f>
                        <m:fPr>
                          <m:ctrlPr>
                            <a:rPr lang="en-US" altLang="zh-TW" sz="1200" b="0" i="1" smtClean="0">
                              <a:solidFill>
                                <a:srgbClr val="C00000"/>
                              </a:solidFill>
                              <a:latin typeface="Cambria Math" panose="02040503050406030204" pitchFamily="18" charset="0"/>
                            </a:rPr>
                          </m:ctrlPr>
                        </m:fPr>
                        <m:num>
                          <m:r>
                            <a:rPr lang="en-US" altLang="zh-TW" sz="1200" b="0" i="1" smtClean="0">
                              <a:solidFill>
                                <a:srgbClr val="C00000"/>
                              </a:solidFill>
                              <a:latin typeface="Cambria Math" panose="02040503050406030204" pitchFamily="18" charset="0"/>
                            </a:rPr>
                            <m:t>1</m:t>
                          </m:r>
                        </m:num>
                        <m:den>
                          <m:r>
                            <a:rPr lang="en-US" altLang="zh-TW" sz="1200" b="0" i="1" smtClean="0">
                              <a:solidFill>
                                <a:srgbClr val="C00000"/>
                              </a:solidFill>
                              <a:latin typeface="Cambria Math" panose="02040503050406030204" pitchFamily="18" charset="0"/>
                            </a:rPr>
                            <m:t>6</m:t>
                          </m:r>
                        </m:den>
                      </m:f>
                    </m:oMath>
                  </m:oMathPara>
                </a14:m>
                <a:endParaRPr lang="zh-TW" altLang="en-US" sz="1200" dirty="0"/>
              </a:p>
            </p:txBody>
          </p:sp>
        </mc:Choice>
        <mc:Fallback xmlns="">
          <p:sp>
            <p:nvSpPr>
              <p:cNvPr id="19" name="文字方塊 18">
                <a:extLst>
                  <a:ext uri="{FF2B5EF4-FFF2-40B4-BE49-F238E27FC236}">
                    <a16:creationId xmlns:a16="http://schemas.microsoft.com/office/drawing/2014/main" id="{923DAEFB-52A9-6B2B-AD7D-06C955DDD270}"/>
                  </a:ext>
                </a:extLst>
              </p:cNvPr>
              <p:cNvSpPr txBox="1">
                <a:spLocks noRot="1" noChangeAspect="1" noMove="1" noResize="1" noEditPoints="1" noAdjustHandles="1" noChangeArrowheads="1" noChangeShapeType="1" noTextEdit="1"/>
              </p:cNvSpPr>
              <p:nvPr/>
            </p:nvSpPr>
            <p:spPr>
              <a:xfrm>
                <a:off x="8976381" y="4343848"/>
                <a:ext cx="2980244" cy="346890"/>
              </a:xfrm>
              <a:prstGeom prst="rect">
                <a:avLst/>
              </a:prstGeom>
              <a:blipFill>
                <a:blip r:embed="rId6"/>
                <a:stretch>
                  <a:fillRect t="-3571" b="-160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85245D25-C5AF-D019-BB8E-BB57BEABB006}"/>
                  </a:ext>
                </a:extLst>
              </p:cNvPr>
              <p:cNvSpPr txBox="1"/>
              <p:nvPr/>
            </p:nvSpPr>
            <p:spPr>
              <a:xfrm>
                <a:off x="9294037" y="3919628"/>
                <a:ext cx="2662588" cy="346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200" b="0" i="1" smtClean="0">
                          <a:latin typeface="Cambria Math" panose="02040503050406030204" pitchFamily="18" charset="0"/>
                        </a:rPr>
                        <m:t>𝑝𝑜𝑤𝑒𝑟</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𝑙𝑎𝑤</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𝑠h𝑢𝑒</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𝑒𝑡</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𝑎𝑙</m:t>
                      </m:r>
                      <m:r>
                        <a:rPr lang="en-US" altLang="zh-TW" sz="1200" b="0" i="1" smtClean="0">
                          <a:latin typeface="Cambria Math" panose="02040503050406030204" pitchFamily="18" charset="0"/>
                        </a:rPr>
                        <m:t>.</m:t>
                      </m:r>
                      <m:d>
                        <m:dPr>
                          <m:begChr m:val="["/>
                          <m:endChr m:val="]"/>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1998</m:t>
                          </m:r>
                        </m:e>
                      </m:d>
                      <m:r>
                        <a:rPr lang="en-US" altLang="zh-TW" sz="1200" b="0" i="1" smtClean="0">
                          <a:latin typeface="Cambria Math" panose="02040503050406030204" pitchFamily="18" charset="0"/>
                        </a:rPr>
                        <m:t>)=−</m:t>
                      </m:r>
                      <m:f>
                        <m:fPr>
                          <m:ctrlPr>
                            <a:rPr lang="en-US" altLang="zh-TW" sz="1200" b="0" i="1" smtClean="0">
                              <a:latin typeface="Cambria Math" panose="02040503050406030204" pitchFamily="18" charset="0"/>
                            </a:rPr>
                          </m:ctrlPr>
                        </m:fPr>
                        <m:num>
                          <m:r>
                            <a:rPr lang="en-US" altLang="zh-TW" sz="1200" b="0" i="1" smtClean="0">
                              <a:latin typeface="Cambria Math" panose="02040503050406030204" pitchFamily="18" charset="0"/>
                            </a:rPr>
                            <m:t>1</m:t>
                          </m:r>
                        </m:num>
                        <m:den>
                          <m:r>
                            <a:rPr lang="en-US" altLang="zh-TW" sz="1200" b="0" i="1" smtClean="0">
                              <a:latin typeface="Cambria Math" panose="02040503050406030204" pitchFamily="18" charset="0"/>
                            </a:rPr>
                            <m:t>6.6</m:t>
                          </m:r>
                        </m:den>
                      </m:f>
                    </m:oMath>
                  </m:oMathPara>
                </a14:m>
                <a:endParaRPr lang="zh-TW" altLang="en-US" sz="1200" dirty="0"/>
              </a:p>
            </p:txBody>
          </p:sp>
        </mc:Choice>
        <mc:Fallback xmlns="">
          <p:sp>
            <p:nvSpPr>
              <p:cNvPr id="20" name="文字方塊 19">
                <a:extLst>
                  <a:ext uri="{FF2B5EF4-FFF2-40B4-BE49-F238E27FC236}">
                    <a16:creationId xmlns:a16="http://schemas.microsoft.com/office/drawing/2014/main" id="{85245D25-C5AF-D019-BB8E-BB57BEABB006}"/>
                  </a:ext>
                </a:extLst>
              </p:cNvPr>
              <p:cNvSpPr txBox="1">
                <a:spLocks noRot="1" noChangeAspect="1" noMove="1" noResize="1" noEditPoints="1" noAdjustHandles="1" noChangeArrowheads="1" noChangeShapeType="1" noTextEdit="1"/>
              </p:cNvSpPr>
              <p:nvPr/>
            </p:nvSpPr>
            <p:spPr>
              <a:xfrm>
                <a:off x="9294037" y="3919628"/>
                <a:ext cx="2662588" cy="346890"/>
              </a:xfrm>
              <a:prstGeom prst="rect">
                <a:avLst/>
              </a:prstGeom>
              <a:blipFill>
                <a:blip r:embed="rId7"/>
                <a:stretch>
                  <a:fillRect t="-3509" b="-14035"/>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8599D8FD-CF8C-05E6-7B7E-E5B1AF528858}"/>
              </a:ext>
            </a:extLst>
          </p:cNvPr>
          <p:cNvSpPr txBox="1"/>
          <p:nvPr/>
        </p:nvSpPr>
        <p:spPr>
          <a:xfrm>
            <a:off x="11574339" y="4595449"/>
            <a:ext cx="572593" cy="307777"/>
          </a:xfrm>
          <a:prstGeom prst="rect">
            <a:avLst/>
          </a:prstGeom>
          <a:noFill/>
        </p:spPr>
        <p:txBody>
          <a:bodyPr wrap="none" rtlCol="0">
            <a:spAutoFit/>
          </a:bodyPr>
          <a:lstStyle/>
          <a:p>
            <a:r>
              <a:rPr lang="en-US" altLang="zh-TW" sz="1400" dirty="0">
                <a:solidFill>
                  <a:srgbClr val="C00000"/>
                </a:solidFill>
                <a:latin typeface="Arial" panose="020B0604020202020204" pitchFamily="34" charset="0"/>
                <a:cs typeface="Arial" panose="020B0604020202020204" pitchFamily="34" charset="0"/>
              </a:rPr>
              <a:t>Ideal</a:t>
            </a:r>
            <a:endParaRPr lang="zh-TW" altLang="en-US" sz="1400" dirty="0">
              <a:solidFill>
                <a:srgbClr val="C00000"/>
              </a:solidFill>
              <a:latin typeface="Arial" panose="020B0604020202020204" pitchFamily="34" charset="0"/>
              <a:cs typeface="Arial" panose="020B0604020202020204" pitchFamily="34" charset="0"/>
            </a:endParaRPr>
          </a:p>
        </p:txBody>
      </p:sp>
      <p:pic>
        <p:nvPicPr>
          <p:cNvPr id="23" name="圖片 22">
            <a:extLst>
              <a:ext uri="{FF2B5EF4-FFF2-40B4-BE49-F238E27FC236}">
                <a16:creationId xmlns:a16="http://schemas.microsoft.com/office/drawing/2014/main" id="{30F9CB02-FE09-C9CC-175F-E8B9626053F5}"/>
              </a:ext>
            </a:extLst>
          </p:cNvPr>
          <p:cNvPicPr>
            <a:picLocks noChangeAspect="1"/>
          </p:cNvPicPr>
          <p:nvPr/>
        </p:nvPicPr>
        <p:blipFill>
          <a:blip r:embed="rId8"/>
          <a:stretch>
            <a:fillRect/>
          </a:stretch>
        </p:blipFill>
        <p:spPr>
          <a:xfrm>
            <a:off x="12802163" y="3106092"/>
            <a:ext cx="5650531" cy="3451813"/>
          </a:xfrm>
          <a:prstGeom prst="rect">
            <a:avLst/>
          </a:prstGeom>
        </p:spPr>
      </p:pic>
      <p:grpSp>
        <p:nvGrpSpPr>
          <p:cNvPr id="35" name="群組 34">
            <a:extLst>
              <a:ext uri="{FF2B5EF4-FFF2-40B4-BE49-F238E27FC236}">
                <a16:creationId xmlns:a16="http://schemas.microsoft.com/office/drawing/2014/main" id="{6838AF62-7C05-31F8-5241-18D9A95494D3}"/>
              </a:ext>
            </a:extLst>
          </p:cNvPr>
          <p:cNvGrpSpPr/>
          <p:nvPr/>
        </p:nvGrpSpPr>
        <p:grpSpPr>
          <a:xfrm>
            <a:off x="19294063" y="3327028"/>
            <a:ext cx="5650532" cy="3451813"/>
            <a:chOff x="19294063" y="3327028"/>
            <a:chExt cx="5650532" cy="3451813"/>
          </a:xfrm>
        </p:grpSpPr>
        <p:grpSp>
          <p:nvGrpSpPr>
            <p:cNvPr id="33" name="群組 32">
              <a:extLst>
                <a:ext uri="{FF2B5EF4-FFF2-40B4-BE49-F238E27FC236}">
                  <a16:creationId xmlns:a16="http://schemas.microsoft.com/office/drawing/2014/main" id="{8DBE100C-E68C-B481-574D-483C03E7C7DA}"/>
                </a:ext>
              </a:extLst>
            </p:cNvPr>
            <p:cNvGrpSpPr/>
            <p:nvPr/>
          </p:nvGrpSpPr>
          <p:grpSpPr>
            <a:xfrm>
              <a:off x="19294063" y="3327028"/>
              <a:ext cx="5650532" cy="3451813"/>
              <a:chOff x="19294063" y="3327028"/>
              <a:chExt cx="5650532" cy="3451813"/>
            </a:xfrm>
          </p:grpSpPr>
          <p:pic>
            <p:nvPicPr>
              <p:cNvPr id="28" name="圖片 27">
                <a:extLst>
                  <a:ext uri="{FF2B5EF4-FFF2-40B4-BE49-F238E27FC236}">
                    <a16:creationId xmlns:a16="http://schemas.microsoft.com/office/drawing/2014/main" id="{1F3EDEA6-DB02-9700-7E07-A68092ECB395}"/>
                  </a:ext>
                </a:extLst>
              </p:cNvPr>
              <p:cNvPicPr>
                <a:picLocks noChangeAspect="1"/>
              </p:cNvPicPr>
              <p:nvPr/>
            </p:nvPicPr>
            <p:blipFill>
              <a:blip r:embed="rId9"/>
              <a:stretch>
                <a:fillRect/>
              </a:stretch>
            </p:blipFill>
            <p:spPr>
              <a:xfrm>
                <a:off x="19294063" y="3327028"/>
                <a:ext cx="5650532" cy="3451813"/>
              </a:xfrm>
              <a:prstGeom prst="rect">
                <a:avLst/>
              </a:prstGeom>
            </p:spPr>
          </p:pic>
          <p:sp>
            <p:nvSpPr>
              <p:cNvPr id="31" name="文字方塊 30">
                <a:extLst>
                  <a:ext uri="{FF2B5EF4-FFF2-40B4-BE49-F238E27FC236}">
                    <a16:creationId xmlns:a16="http://schemas.microsoft.com/office/drawing/2014/main" id="{40B64038-5477-CBE2-B55C-6539775037D8}"/>
                  </a:ext>
                </a:extLst>
              </p:cNvPr>
              <p:cNvSpPr txBox="1"/>
              <p:nvPr/>
            </p:nvSpPr>
            <p:spPr>
              <a:xfrm>
                <a:off x="22908388" y="3453349"/>
                <a:ext cx="1938173" cy="307777"/>
              </a:xfrm>
              <a:prstGeom prst="rect">
                <a:avLst/>
              </a:prstGeom>
              <a:noFill/>
            </p:spPr>
            <p:txBody>
              <a:bodyPr wrap="square">
                <a:spAutoFit/>
              </a:bodyPr>
              <a:lstStyle/>
              <a:p>
                <a:r>
                  <a:rPr lang="en-US" altLang="zh-TW" sz="1400" kern="100" dirty="0">
                    <a:effectLst/>
                    <a:latin typeface="Calibri" panose="020F0502020204030204" pitchFamily="34" charset="0"/>
                    <a:ea typeface="新細明體" panose="02020500000000000000" pitchFamily="18" charset="-120"/>
                    <a:cs typeface="Calibri" panose="020F0502020204030204" pitchFamily="34" charset="0"/>
                  </a:rPr>
                  <a:t>(Li, Sun and Chen, 2023)</a:t>
                </a:r>
                <a:endParaRPr lang="zh-TW" altLang="zh-TW" sz="1400" kern="100" dirty="0">
                  <a:effectLst/>
                  <a:latin typeface="Calibri" panose="020F0502020204030204" pitchFamily="34" charset="0"/>
                  <a:ea typeface="新細明體" panose="02020500000000000000" pitchFamily="18" charset="-120"/>
                  <a:cs typeface="Arial" panose="020B0604020202020204" pitchFamily="34" charset="0"/>
                </a:endParaRPr>
              </a:p>
            </p:txBody>
          </p:sp>
          <p:sp>
            <p:nvSpPr>
              <p:cNvPr id="32" name="文字方塊 31">
                <a:extLst>
                  <a:ext uri="{FF2B5EF4-FFF2-40B4-BE49-F238E27FC236}">
                    <a16:creationId xmlns:a16="http://schemas.microsoft.com/office/drawing/2014/main" id="{AFCF33F3-B628-ADDE-9686-9B503993E71C}"/>
                  </a:ext>
                </a:extLst>
              </p:cNvPr>
              <p:cNvSpPr txBox="1"/>
              <p:nvPr/>
            </p:nvSpPr>
            <p:spPr>
              <a:xfrm>
                <a:off x="22908389" y="3751397"/>
                <a:ext cx="1938173" cy="307777"/>
              </a:xfrm>
              <a:prstGeom prst="rect">
                <a:avLst/>
              </a:prstGeom>
              <a:noFill/>
            </p:spPr>
            <p:txBody>
              <a:bodyPr wrap="square">
                <a:spAutoFit/>
              </a:bodyPr>
              <a:lstStyle/>
              <a:p>
                <a:r>
                  <a:rPr lang="en-US" altLang="zh-TW" sz="1400" dirty="0"/>
                  <a:t>(</a:t>
                </a:r>
                <a:r>
                  <a:rPr lang="zh-TW" altLang="en-US" sz="1400" dirty="0"/>
                  <a:t>Dušík et al. </a:t>
                </a:r>
                <a:r>
                  <a:rPr lang="en-US" altLang="zh-TW" sz="1400" dirty="0"/>
                  <a:t>[</a:t>
                </a:r>
                <a:r>
                  <a:rPr lang="zh-TW" altLang="en-US" sz="1400" dirty="0"/>
                  <a:t>2010</a:t>
                </a:r>
                <a:r>
                  <a:rPr lang="en-US" altLang="zh-TW" sz="1400" dirty="0"/>
                  <a:t>]</a:t>
                </a:r>
                <a:r>
                  <a:rPr lang="zh-TW" altLang="en-US" sz="1400" dirty="0"/>
                  <a:t>)</a:t>
                </a:r>
              </a:p>
            </p:txBody>
          </p:sp>
        </p:grpSp>
        <p:sp>
          <p:nvSpPr>
            <p:cNvPr id="34" name="矩形 33">
              <a:extLst>
                <a:ext uri="{FF2B5EF4-FFF2-40B4-BE49-F238E27FC236}">
                  <a16:creationId xmlns:a16="http://schemas.microsoft.com/office/drawing/2014/main" id="{CEE538AF-6F8D-E7E4-F9F9-089478F2387F}"/>
                </a:ext>
              </a:extLst>
            </p:cNvPr>
            <p:cNvSpPr/>
            <p:nvPr/>
          </p:nvSpPr>
          <p:spPr>
            <a:xfrm>
              <a:off x="22629092" y="3774011"/>
              <a:ext cx="1938173" cy="1475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A7F545AE-64E9-22EF-9D5B-3220D8B21D26}"/>
                  </a:ext>
                </a:extLst>
              </p:cNvPr>
              <p:cNvSpPr txBox="1"/>
              <p:nvPr/>
            </p:nvSpPr>
            <p:spPr>
              <a:xfrm>
                <a:off x="5888520" y="1391518"/>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37" name="文字方塊 36">
                <a:extLst>
                  <a:ext uri="{FF2B5EF4-FFF2-40B4-BE49-F238E27FC236}">
                    <a16:creationId xmlns:a16="http://schemas.microsoft.com/office/drawing/2014/main" id="{A7F545AE-64E9-22EF-9D5B-3220D8B21D26}"/>
                  </a:ext>
                </a:extLst>
              </p:cNvPr>
              <p:cNvSpPr txBox="1">
                <a:spLocks noRot="1" noChangeAspect="1" noMove="1" noResize="1" noEditPoints="1" noAdjustHandles="1" noChangeArrowheads="1" noChangeShapeType="1" noTextEdit="1"/>
              </p:cNvSpPr>
              <p:nvPr/>
            </p:nvSpPr>
            <p:spPr>
              <a:xfrm>
                <a:off x="5888520" y="1391518"/>
                <a:ext cx="1990610" cy="654475"/>
              </a:xfrm>
              <a:prstGeom prst="rect">
                <a:avLst/>
              </a:prstGeom>
              <a:blipFill>
                <a:blip r:embed="rId10"/>
                <a:stretch>
                  <a:fillRect/>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956E3EDA-FFA8-B3D5-5158-E527B620DAE4}"/>
              </a:ext>
            </a:extLst>
          </p:cNvPr>
          <p:cNvSpPr txBox="1"/>
          <p:nvPr/>
        </p:nvSpPr>
        <p:spPr>
          <a:xfrm>
            <a:off x="7801638" y="1582858"/>
            <a:ext cx="2171587"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 Shue et al.[1997]</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22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4.44444E-6 L -1.08606 -0.0176 " pathEditMode="relative" rAng="0" ptsTypes="AA">
                                      <p:cBhvr>
                                        <p:cTn id="6" dur="2000" fill="hold"/>
                                        <p:tgtEl>
                                          <p:spTgt spid="35"/>
                                        </p:tgtEl>
                                        <p:attrNameLst>
                                          <p:attrName>ppt_x</p:attrName>
                                          <p:attrName>ppt_y</p:attrName>
                                        </p:attrNameLst>
                                      </p:cBhvr>
                                      <p:rCtr x="-54310" y="-880"/>
                                    </p:animMotion>
                                  </p:childTnLst>
                                </p:cTn>
                              </p:par>
                              <p:par>
                                <p:cTn id="7" presetID="42" presetClass="path" presetSubtype="0" accel="50000" decel="50000" fill="hold" nodeType="withEffect">
                                  <p:stCondLst>
                                    <p:cond delay="0"/>
                                  </p:stCondLst>
                                  <p:childTnLst>
                                    <p:animMotion origin="layout" path="M -8.33333E-7 3.7037E-7 L -1.0207 0.01088 " pathEditMode="relative" rAng="0" ptsTypes="AA">
                                      <p:cBhvr>
                                        <p:cTn id="8" dur="2000" fill="hold"/>
                                        <p:tgtEl>
                                          <p:spTgt spid="23"/>
                                        </p:tgtEl>
                                        <p:attrNameLst>
                                          <p:attrName>ppt_x</p:attrName>
                                          <p:attrName>ppt_y</p:attrName>
                                        </p:attrNameLst>
                                      </p:cBhvr>
                                      <p:rCtr x="-51042" y="532"/>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207ACD0-E0CB-9DC5-9AF8-7AA6FF842F33}"/>
              </a:ext>
            </a:extLst>
          </p:cNvPr>
          <p:cNvPicPr>
            <a:picLocks noChangeAspect="1"/>
          </p:cNvPicPr>
          <p:nvPr/>
        </p:nvPicPr>
        <p:blipFill>
          <a:blip r:embed="rId2"/>
          <a:stretch>
            <a:fillRect/>
          </a:stretch>
        </p:blipFill>
        <p:spPr>
          <a:xfrm>
            <a:off x="2244042" y="1453524"/>
            <a:ext cx="3529325" cy="3595294"/>
          </a:xfrm>
          <a:prstGeom prst="rect">
            <a:avLst/>
          </a:prstGeom>
        </p:spPr>
      </p:pic>
      <p:graphicFrame>
        <p:nvGraphicFramePr>
          <p:cNvPr id="6" name="表格 5">
            <a:extLst>
              <a:ext uri="{FF2B5EF4-FFF2-40B4-BE49-F238E27FC236}">
                <a16:creationId xmlns:a16="http://schemas.microsoft.com/office/drawing/2014/main" id="{B508A855-504F-B782-2B2E-E394408509C0}"/>
              </a:ext>
            </a:extLst>
          </p:cNvPr>
          <p:cNvGraphicFramePr>
            <a:graphicFrameLocks noGrp="1"/>
          </p:cNvGraphicFramePr>
          <p:nvPr>
            <p:extLst>
              <p:ext uri="{D42A27DB-BD31-4B8C-83A1-F6EECF244321}">
                <p14:modId xmlns:p14="http://schemas.microsoft.com/office/powerpoint/2010/main" val="3551446610"/>
              </p:ext>
            </p:extLst>
          </p:nvPr>
        </p:nvGraphicFramePr>
        <p:xfrm>
          <a:off x="2473077" y="5246642"/>
          <a:ext cx="7245846" cy="1388592"/>
        </p:xfrm>
        <a:graphic>
          <a:graphicData uri="http://schemas.openxmlformats.org/drawingml/2006/table">
            <a:tbl>
              <a:tblPr firstRow="1" bandRow="1">
                <a:tableStyleId>{EB344D84-9AFB-497E-A393-DC336BA19D2E}</a:tableStyleId>
              </a:tblPr>
              <a:tblGrid>
                <a:gridCol w="2615979">
                  <a:extLst>
                    <a:ext uri="{9D8B030D-6E8A-4147-A177-3AD203B41FA5}">
                      <a16:colId xmlns:a16="http://schemas.microsoft.com/office/drawing/2014/main" val="3678330448"/>
                    </a:ext>
                  </a:extLst>
                </a:gridCol>
                <a:gridCol w="2214585">
                  <a:extLst>
                    <a:ext uri="{9D8B030D-6E8A-4147-A177-3AD203B41FA5}">
                      <a16:colId xmlns:a16="http://schemas.microsoft.com/office/drawing/2014/main" val="2974843633"/>
                    </a:ext>
                  </a:extLst>
                </a:gridCol>
                <a:gridCol w="2415282">
                  <a:extLst>
                    <a:ext uri="{9D8B030D-6E8A-4147-A177-3AD203B41FA5}">
                      <a16:colId xmlns:a16="http://schemas.microsoft.com/office/drawing/2014/main" val="1411967399"/>
                    </a:ext>
                  </a:extLst>
                </a:gridCol>
              </a:tblGrid>
              <a:tr h="347148">
                <a:tc>
                  <a:txBody>
                    <a:bodyPr/>
                    <a:lstStyle/>
                    <a:p>
                      <a:pPr algn="l"/>
                      <a:r>
                        <a:rPr lang="en-US" altLang="zh-TW" sz="1600" dirty="0"/>
                        <a:t>Model</a:t>
                      </a:r>
                      <a:endParaRPr lang="zh-TW" altLang="en-US" sz="1600" dirty="0"/>
                    </a:p>
                  </a:txBody>
                  <a:tcPr/>
                </a:tc>
                <a:tc>
                  <a:txBody>
                    <a:bodyPr/>
                    <a:lstStyle/>
                    <a:p>
                      <a:pPr algn="ctr"/>
                      <a:r>
                        <a:rPr lang="en-US" altLang="zh-TW" sz="1600" dirty="0"/>
                        <a:t>RMSE (All)</a:t>
                      </a:r>
                      <a:endParaRPr lang="zh-TW" altLang="en-US" sz="1600" dirty="0"/>
                    </a:p>
                  </a:txBody>
                  <a:tcPr/>
                </a:tc>
                <a:tc>
                  <a:txBody>
                    <a:bodyPr/>
                    <a:lstStyle/>
                    <a:p>
                      <a:pPr algn="ctr"/>
                      <a:r>
                        <a:rPr lang="en-US" altLang="zh-TW" sz="1600" dirty="0"/>
                        <a:t>RMSE(Shue’s dataset)</a:t>
                      </a:r>
                      <a:endParaRPr lang="zh-TW" altLang="en-US" sz="1600" dirty="0"/>
                    </a:p>
                  </a:txBody>
                  <a:tcPr/>
                </a:tc>
                <a:extLst>
                  <a:ext uri="{0D108BD9-81ED-4DB2-BD59-A6C34878D82A}">
                    <a16:rowId xmlns:a16="http://schemas.microsoft.com/office/drawing/2014/main" val="2129633368"/>
                  </a:ext>
                </a:extLst>
              </a:tr>
              <a:tr h="347148">
                <a:tc>
                  <a:txBody>
                    <a:bodyPr/>
                    <a:lstStyle/>
                    <a:p>
                      <a:pPr algn="l"/>
                      <a:r>
                        <a:rPr lang="en-US" altLang="zh-TW" sz="1600" dirty="0"/>
                        <a:t>Shue et al.[1998]</a:t>
                      </a:r>
                      <a:endParaRPr lang="zh-TW" altLang="en-US" sz="1600" dirty="0"/>
                    </a:p>
                  </a:txBody>
                  <a:tcPr/>
                </a:tc>
                <a:tc>
                  <a:txBody>
                    <a:bodyPr/>
                    <a:lstStyle/>
                    <a:p>
                      <a:pPr algn="ctr"/>
                      <a:r>
                        <a:rPr lang="en-US" altLang="zh-TW" sz="1600" dirty="0"/>
                        <a:t>1.22321 Re</a:t>
                      </a:r>
                      <a:endParaRPr lang="zh-TW" altLang="en-US" sz="1600" dirty="0"/>
                    </a:p>
                  </a:txBody>
                  <a:tcPr/>
                </a:tc>
                <a:tc>
                  <a:txBody>
                    <a:bodyPr/>
                    <a:lstStyle/>
                    <a:p>
                      <a:pPr algn="ctr"/>
                      <a:r>
                        <a:rPr lang="en-US" altLang="zh-TW" sz="1600" dirty="0"/>
                        <a:t>1.34754 Re</a:t>
                      </a:r>
                      <a:endParaRPr lang="zh-TW" altLang="en-US" sz="1600" dirty="0"/>
                    </a:p>
                  </a:txBody>
                  <a:tcPr/>
                </a:tc>
                <a:extLst>
                  <a:ext uri="{0D108BD9-81ED-4DB2-BD59-A6C34878D82A}">
                    <a16:rowId xmlns:a16="http://schemas.microsoft.com/office/drawing/2014/main" val="1760119961"/>
                  </a:ext>
                </a:extLst>
              </a:tr>
              <a:tr h="347148">
                <a:tc>
                  <a:txBody>
                    <a:bodyPr/>
                    <a:lstStyle/>
                    <a:p>
                      <a:pPr algn="l"/>
                      <a:r>
                        <a:rPr lang="en-US" altLang="zh-TW" sz="1600" dirty="0"/>
                        <a:t>Proposed Empirical Model</a:t>
                      </a:r>
                      <a:endParaRPr lang="zh-TW" altLang="en-US" sz="1600" dirty="0"/>
                    </a:p>
                  </a:txBody>
                  <a:tcPr/>
                </a:tc>
                <a:tc>
                  <a:txBody>
                    <a:bodyPr/>
                    <a:lstStyle/>
                    <a:p>
                      <a:pPr algn="ctr"/>
                      <a:r>
                        <a:rPr lang="en-US" altLang="zh-TW" sz="1600" dirty="0">
                          <a:solidFill>
                            <a:srgbClr val="FF0000"/>
                          </a:solidFill>
                        </a:rPr>
                        <a:t>1.19232 Re</a:t>
                      </a:r>
                      <a:endParaRPr lang="zh-TW" altLang="en-US" sz="1600" dirty="0">
                        <a:solidFill>
                          <a:srgbClr val="FF0000"/>
                        </a:solidFill>
                      </a:endParaRPr>
                    </a:p>
                  </a:txBody>
                  <a:tcPr/>
                </a:tc>
                <a:tc>
                  <a:txBody>
                    <a:bodyPr/>
                    <a:lstStyle/>
                    <a:p>
                      <a:pPr algn="ctr"/>
                      <a:r>
                        <a:rPr lang="en-US" altLang="zh-TW" sz="1600" dirty="0">
                          <a:solidFill>
                            <a:schemeClr val="tx1"/>
                          </a:solidFill>
                        </a:rPr>
                        <a:t>1.33783 Re</a:t>
                      </a:r>
                    </a:p>
                  </a:txBody>
                  <a:tcPr/>
                </a:tc>
                <a:extLst>
                  <a:ext uri="{0D108BD9-81ED-4DB2-BD59-A6C34878D82A}">
                    <a16:rowId xmlns:a16="http://schemas.microsoft.com/office/drawing/2014/main" val="2335899154"/>
                  </a:ext>
                </a:extLst>
              </a:tr>
              <a:tr h="347148">
                <a:tc>
                  <a:txBody>
                    <a:bodyPr/>
                    <a:lstStyle/>
                    <a:p>
                      <a:pPr algn="l"/>
                      <a:r>
                        <a:rPr lang="en-US" altLang="zh-TW" sz="1600" dirty="0"/>
                        <a:t>MCMC</a:t>
                      </a:r>
                      <a:endParaRPr lang="zh-TW" altLang="en-US" sz="1600" dirty="0"/>
                    </a:p>
                  </a:txBody>
                  <a:tcPr/>
                </a:tc>
                <a:tc>
                  <a:txBody>
                    <a:bodyPr/>
                    <a:lstStyle/>
                    <a:p>
                      <a:pPr algn="ctr"/>
                      <a:r>
                        <a:rPr lang="en-US" altLang="zh-TW" sz="1600" dirty="0"/>
                        <a:t>1.19587 Re</a:t>
                      </a:r>
                      <a:endParaRPr lang="zh-TW" altLang="en-US" sz="1600" dirty="0"/>
                    </a:p>
                  </a:txBody>
                  <a:tcPr/>
                </a:tc>
                <a:tc>
                  <a:txBody>
                    <a:bodyPr/>
                    <a:lstStyle/>
                    <a:p>
                      <a:pPr algn="ctr"/>
                      <a:r>
                        <a:rPr lang="en-US" altLang="zh-TW" sz="1600" dirty="0">
                          <a:solidFill>
                            <a:srgbClr val="FF0000"/>
                          </a:solidFill>
                        </a:rPr>
                        <a:t>1.32348 Re</a:t>
                      </a:r>
                    </a:p>
                  </a:txBody>
                  <a:tcPr/>
                </a:tc>
                <a:extLst>
                  <a:ext uri="{0D108BD9-81ED-4DB2-BD59-A6C34878D82A}">
                    <a16:rowId xmlns:a16="http://schemas.microsoft.com/office/drawing/2014/main" val="803565303"/>
                  </a:ext>
                </a:extLst>
              </a:tr>
            </a:tbl>
          </a:graphicData>
        </a:graphic>
      </p:graphicFrame>
      <p:pic>
        <p:nvPicPr>
          <p:cNvPr id="8" name="圖片 7">
            <a:extLst>
              <a:ext uri="{FF2B5EF4-FFF2-40B4-BE49-F238E27FC236}">
                <a16:creationId xmlns:a16="http://schemas.microsoft.com/office/drawing/2014/main" id="{ABAFCF4A-7A56-F11F-87CE-83BC67CAE0EA}"/>
              </a:ext>
            </a:extLst>
          </p:cNvPr>
          <p:cNvPicPr>
            <a:picLocks noChangeAspect="1"/>
          </p:cNvPicPr>
          <p:nvPr/>
        </p:nvPicPr>
        <p:blipFill>
          <a:blip r:embed="rId3"/>
          <a:stretch>
            <a:fillRect/>
          </a:stretch>
        </p:blipFill>
        <p:spPr>
          <a:xfrm>
            <a:off x="6355023" y="1453525"/>
            <a:ext cx="3529324" cy="3595293"/>
          </a:xfrm>
          <a:prstGeom prst="rect">
            <a:avLst/>
          </a:prstGeom>
        </p:spPr>
      </p:pic>
      <p:sp>
        <p:nvSpPr>
          <p:cNvPr id="17" name="標題 1">
            <a:extLst>
              <a:ext uri="{FF2B5EF4-FFF2-40B4-BE49-F238E27FC236}">
                <a16:creationId xmlns:a16="http://schemas.microsoft.com/office/drawing/2014/main" id="{9DD9E2F8-B432-DEE2-A3CD-B1F4B70AAF8C}"/>
              </a:ext>
            </a:extLst>
          </p:cNvPr>
          <p:cNvSpPr txBox="1">
            <a:spLocks/>
          </p:cNvSpPr>
          <p:nvPr/>
        </p:nvSpPr>
        <p:spPr>
          <a:xfrm>
            <a:off x="380999" y="250596"/>
            <a:ext cx="98682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latin typeface="Arial" panose="020B0604020202020204" pitchFamily="34" charset="0"/>
                <a:cs typeface="Arial" panose="020B0604020202020204" pitchFamily="34" charset="0"/>
              </a:rPr>
              <a:t>Empirical Methods - Results</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3757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6FB2C-E9B2-3BAA-CE35-7FC45A045184}"/>
              </a:ext>
            </a:extLst>
          </p:cNvPr>
          <p:cNvSpPr>
            <a:spLocks noGrp="1"/>
          </p:cNvSpPr>
          <p:nvPr>
            <p:ph type="title"/>
          </p:nvPr>
        </p:nvSpPr>
        <p:spPr>
          <a:xfrm>
            <a:off x="197170" y="66746"/>
            <a:ext cx="5567914" cy="911219"/>
          </a:xfrm>
        </p:spPr>
        <p:txBody>
          <a:bodyPr>
            <a:normAutofit/>
          </a:bodyPr>
          <a:lstStyle/>
          <a:p>
            <a:r>
              <a:rPr lang="en-US" altLang="zh-TW" dirty="0">
                <a:latin typeface="Arial" panose="020B0604020202020204" pitchFamily="34" charset="0"/>
                <a:cs typeface="Arial" panose="020B0604020202020204" pitchFamily="34" charset="0"/>
              </a:rPr>
              <a:t>Proposed Algorithm</a:t>
            </a:r>
            <a:endParaRPr lang="zh-TW"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橢圓 2">
                <a:extLst>
                  <a:ext uri="{FF2B5EF4-FFF2-40B4-BE49-F238E27FC236}">
                    <a16:creationId xmlns:a16="http://schemas.microsoft.com/office/drawing/2014/main" id="{02CEF4A0-498D-A21A-A0E5-393C412BACCF}"/>
                  </a:ext>
                </a:extLst>
              </p:cNvPr>
              <p:cNvSpPr/>
              <p:nvPr/>
            </p:nvSpPr>
            <p:spPr>
              <a:xfrm>
                <a:off x="2872271" y="2281500"/>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3" name="橢圓 2">
                <a:extLst>
                  <a:ext uri="{FF2B5EF4-FFF2-40B4-BE49-F238E27FC236}">
                    <a16:creationId xmlns:a16="http://schemas.microsoft.com/office/drawing/2014/main" id="{02CEF4A0-498D-A21A-A0E5-393C412BACCF}"/>
                  </a:ext>
                </a:extLst>
              </p:cNvPr>
              <p:cNvSpPr>
                <a:spLocks noRot="1" noChangeAspect="1" noMove="1" noResize="1" noEditPoints="1" noAdjustHandles="1" noChangeArrowheads="1" noChangeShapeType="1" noTextEdit="1"/>
              </p:cNvSpPr>
              <p:nvPr/>
            </p:nvSpPr>
            <p:spPr>
              <a:xfrm>
                <a:off x="2872271" y="2281500"/>
                <a:ext cx="466531" cy="466531"/>
              </a:xfrm>
              <a:prstGeom prst="ellipse">
                <a:avLst/>
              </a:prstGeom>
              <a:blipFill>
                <a:blip r:embed="rId2"/>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697F0B30-1046-2CF9-A581-03074AB0E34E}"/>
                  </a:ext>
                </a:extLst>
              </p:cNvPr>
              <p:cNvSpPr/>
              <p:nvPr/>
            </p:nvSpPr>
            <p:spPr>
              <a:xfrm>
                <a:off x="3740700" y="3121039"/>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4" name="橢圓 13">
                <a:extLst>
                  <a:ext uri="{FF2B5EF4-FFF2-40B4-BE49-F238E27FC236}">
                    <a16:creationId xmlns:a16="http://schemas.microsoft.com/office/drawing/2014/main" id="{697F0B30-1046-2CF9-A581-03074AB0E34E}"/>
                  </a:ext>
                </a:extLst>
              </p:cNvPr>
              <p:cNvSpPr>
                <a:spLocks noRot="1" noChangeAspect="1" noMove="1" noResize="1" noEditPoints="1" noAdjustHandles="1" noChangeArrowheads="1" noChangeShapeType="1" noTextEdit="1"/>
              </p:cNvSpPr>
              <p:nvPr/>
            </p:nvSpPr>
            <p:spPr>
              <a:xfrm>
                <a:off x="3740700" y="3121039"/>
                <a:ext cx="466531" cy="466531"/>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橢圓 14">
                <a:extLst>
                  <a:ext uri="{FF2B5EF4-FFF2-40B4-BE49-F238E27FC236}">
                    <a16:creationId xmlns:a16="http://schemas.microsoft.com/office/drawing/2014/main" id="{A1F03095-12B3-CB3F-EE2B-B03C3C6C2F0E}"/>
                  </a:ext>
                </a:extLst>
              </p:cNvPr>
              <p:cNvSpPr/>
              <p:nvPr/>
            </p:nvSpPr>
            <p:spPr>
              <a:xfrm>
                <a:off x="2856703" y="3431235"/>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5" name="橢圓 14">
                <a:extLst>
                  <a:ext uri="{FF2B5EF4-FFF2-40B4-BE49-F238E27FC236}">
                    <a16:creationId xmlns:a16="http://schemas.microsoft.com/office/drawing/2014/main" id="{A1F03095-12B3-CB3F-EE2B-B03C3C6C2F0E}"/>
                  </a:ext>
                </a:extLst>
              </p:cNvPr>
              <p:cNvSpPr>
                <a:spLocks noRot="1" noChangeAspect="1" noMove="1" noResize="1" noEditPoints="1" noAdjustHandles="1" noChangeArrowheads="1" noChangeShapeType="1" noTextEdit="1"/>
              </p:cNvSpPr>
              <p:nvPr/>
            </p:nvSpPr>
            <p:spPr>
              <a:xfrm>
                <a:off x="2856703" y="3431235"/>
                <a:ext cx="466531" cy="466531"/>
              </a:xfrm>
              <a:prstGeom prst="ellipse">
                <a:avLst/>
              </a:prstGeom>
              <a:blipFill>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橢圓 15">
                <a:extLst>
                  <a:ext uri="{FF2B5EF4-FFF2-40B4-BE49-F238E27FC236}">
                    <a16:creationId xmlns:a16="http://schemas.microsoft.com/office/drawing/2014/main" id="{B30AE5AB-89A5-B97F-90DC-B59451B30AD5}"/>
                  </a:ext>
                </a:extLst>
              </p:cNvPr>
              <p:cNvSpPr/>
              <p:nvPr/>
            </p:nvSpPr>
            <p:spPr>
              <a:xfrm>
                <a:off x="2864266" y="4002880"/>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6" name="橢圓 15">
                <a:extLst>
                  <a:ext uri="{FF2B5EF4-FFF2-40B4-BE49-F238E27FC236}">
                    <a16:creationId xmlns:a16="http://schemas.microsoft.com/office/drawing/2014/main" id="{B30AE5AB-89A5-B97F-90DC-B59451B30AD5}"/>
                  </a:ext>
                </a:extLst>
              </p:cNvPr>
              <p:cNvSpPr>
                <a:spLocks noRot="1" noChangeAspect="1" noMove="1" noResize="1" noEditPoints="1" noAdjustHandles="1" noChangeArrowheads="1" noChangeShapeType="1" noTextEdit="1"/>
              </p:cNvSpPr>
              <p:nvPr/>
            </p:nvSpPr>
            <p:spPr>
              <a:xfrm>
                <a:off x="2864266" y="4002880"/>
                <a:ext cx="466531" cy="466531"/>
              </a:xfrm>
              <a:prstGeom prst="ellipse">
                <a:avLst/>
              </a:prstGeom>
              <a:blipFill>
                <a:blip r:embed="rId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橢圓 16">
                <a:extLst>
                  <a:ext uri="{FF2B5EF4-FFF2-40B4-BE49-F238E27FC236}">
                    <a16:creationId xmlns:a16="http://schemas.microsoft.com/office/drawing/2014/main" id="{948A86AE-26E8-BD73-D148-27BCC1290EA9}"/>
                  </a:ext>
                </a:extLst>
              </p:cNvPr>
              <p:cNvSpPr/>
              <p:nvPr/>
            </p:nvSpPr>
            <p:spPr>
              <a:xfrm>
                <a:off x="3740700" y="2554804"/>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7" name="橢圓 16">
                <a:extLst>
                  <a:ext uri="{FF2B5EF4-FFF2-40B4-BE49-F238E27FC236}">
                    <a16:creationId xmlns:a16="http://schemas.microsoft.com/office/drawing/2014/main" id="{948A86AE-26E8-BD73-D148-27BCC1290EA9}"/>
                  </a:ext>
                </a:extLst>
              </p:cNvPr>
              <p:cNvSpPr>
                <a:spLocks noRot="1" noChangeAspect="1" noMove="1" noResize="1" noEditPoints="1" noAdjustHandles="1" noChangeArrowheads="1" noChangeShapeType="1" noTextEdit="1"/>
              </p:cNvSpPr>
              <p:nvPr/>
            </p:nvSpPr>
            <p:spPr>
              <a:xfrm>
                <a:off x="3740700" y="2554804"/>
                <a:ext cx="466531" cy="466531"/>
              </a:xfrm>
              <a:prstGeom prst="ellipse">
                <a:avLst/>
              </a:prstGeom>
              <a:blipFill>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橢圓 17">
                <a:extLst>
                  <a:ext uri="{FF2B5EF4-FFF2-40B4-BE49-F238E27FC236}">
                    <a16:creationId xmlns:a16="http://schemas.microsoft.com/office/drawing/2014/main" id="{11FB119C-8AE0-1F62-CE5E-03D92FA890E4}"/>
                  </a:ext>
                </a:extLst>
              </p:cNvPr>
              <p:cNvSpPr/>
              <p:nvPr/>
            </p:nvSpPr>
            <p:spPr>
              <a:xfrm>
                <a:off x="2872269" y="2856367"/>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8" name="橢圓 17">
                <a:extLst>
                  <a:ext uri="{FF2B5EF4-FFF2-40B4-BE49-F238E27FC236}">
                    <a16:creationId xmlns:a16="http://schemas.microsoft.com/office/drawing/2014/main" id="{11FB119C-8AE0-1F62-CE5E-03D92FA890E4}"/>
                  </a:ext>
                </a:extLst>
              </p:cNvPr>
              <p:cNvSpPr>
                <a:spLocks noRot="1" noChangeAspect="1" noMove="1" noResize="1" noEditPoints="1" noAdjustHandles="1" noChangeArrowheads="1" noChangeShapeType="1" noTextEdit="1"/>
              </p:cNvSpPr>
              <p:nvPr/>
            </p:nvSpPr>
            <p:spPr>
              <a:xfrm>
                <a:off x="2872269" y="2856367"/>
                <a:ext cx="466531" cy="466531"/>
              </a:xfrm>
              <a:prstGeom prst="ellipse">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橢圓 18">
                <a:extLst>
                  <a:ext uri="{FF2B5EF4-FFF2-40B4-BE49-F238E27FC236}">
                    <a16:creationId xmlns:a16="http://schemas.microsoft.com/office/drawing/2014/main" id="{13632459-9ACA-02F6-9C5B-9E4E3A6D7B1A}"/>
                  </a:ext>
                </a:extLst>
              </p:cNvPr>
              <p:cNvSpPr/>
              <p:nvPr/>
            </p:nvSpPr>
            <p:spPr>
              <a:xfrm>
                <a:off x="3736227" y="3687274"/>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19" name="橢圓 18">
                <a:extLst>
                  <a:ext uri="{FF2B5EF4-FFF2-40B4-BE49-F238E27FC236}">
                    <a16:creationId xmlns:a16="http://schemas.microsoft.com/office/drawing/2014/main" id="{13632459-9ACA-02F6-9C5B-9E4E3A6D7B1A}"/>
                  </a:ext>
                </a:extLst>
              </p:cNvPr>
              <p:cNvSpPr>
                <a:spLocks noRot="1" noChangeAspect="1" noMove="1" noResize="1" noEditPoints="1" noAdjustHandles="1" noChangeArrowheads="1" noChangeShapeType="1" noTextEdit="1"/>
              </p:cNvSpPr>
              <p:nvPr/>
            </p:nvSpPr>
            <p:spPr>
              <a:xfrm>
                <a:off x="3736227" y="3687274"/>
                <a:ext cx="466531" cy="466531"/>
              </a:xfrm>
              <a:prstGeom prst="ellipse">
                <a:avLst/>
              </a:prstGeom>
              <a:blipFill>
                <a:blip r:embed="rId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C34722FE-85CF-730E-F290-BE28222781DE}"/>
                  </a:ext>
                </a:extLst>
              </p:cNvPr>
              <p:cNvSpPr/>
              <p:nvPr/>
            </p:nvSpPr>
            <p:spPr>
              <a:xfrm>
                <a:off x="2009855" y="3121040"/>
                <a:ext cx="466531" cy="4665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rgbClr val="002060"/>
                          </a:solidFill>
                          <a:latin typeface="Cambria Math" panose="02040503050406030204" pitchFamily="18" charset="0"/>
                        </a:rPr>
                        <m:t>𝐷𝑝</m:t>
                      </m:r>
                    </m:oMath>
                  </m:oMathPara>
                </a14:m>
                <a:endParaRPr lang="en-US" altLang="zh-TW" b="0" dirty="0">
                  <a:solidFill>
                    <a:srgbClr val="002060"/>
                  </a:solidFill>
                </a:endParaRPr>
              </a:p>
            </p:txBody>
          </p:sp>
        </mc:Choice>
        <mc:Fallback xmlns="">
          <p:sp>
            <p:nvSpPr>
              <p:cNvPr id="20" name="橢圓 19">
                <a:extLst>
                  <a:ext uri="{FF2B5EF4-FFF2-40B4-BE49-F238E27FC236}">
                    <a16:creationId xmlns:a16="http://schemas.microsoft.com/office/drawing/2014/main" id="{C34722FE-85CF-730E-F290-BE28222781DE}"/>
                  </a:ext>
                </a:extLst>
              </p:cNvPr>
              <p:cNvSpPr>
                <a:spLocks noRot="1" noChangeAspect="1" noMove="1" noResize="1" noEditPoints="1" noAdjustHandles="1" noChangeArrowheads="1" noChangeShapeType="1" noTextEdit="1"/>
              </p:cNvSpPr>
              <p:nvPr/>
            </p:nvSpPr>
            <p:spPr>
              <a:xfrm>
                <a:off x="2009855" y="3121040"/>
                <a:ext cx="466531" cy="466531"/>
              </a:xfrm>
              <a:prstGeom prst="ellipse">
                <a:avLst/>
              </a:prstGeom>
              <a:blipFill>
                <a:blip r:embed="rId9"/>
                <a:stretch>
                  <a:fillRect l="-9211"/>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橢圓 20">
                <a:extLst>
                  <a:ext uri="{FF2B5EF4-FFF2-40B4-BE49-F238E27FC236}">
                    <a16:creationId xmlns:a16="http://schemas.microsoft.com/office/drawing/2014/main" id="{31556EE8-4093-DD36-A4A8-18F89A2F6C8E}"/>
                  </a:ext>
                </a:extLst>
              </p:cNvPr>
              <p:cNvSpPr/>
              <p:nvPr/>
            </p:nvSpPr>
            <p:spPr>
              <a:xfrm>
                <a:off x="2009855" y="2554805"/>
                <a:ext cx="466531" cy="4665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rgbClr val="002060"/>
                          </a:solidFill>
                          <a:latin typeface="Cambria Math" panose="02040503050406030204" pitchFamily="18" charset="0"/>
                        </a:rPr>
                        <m:t>𝐵𝑧</m:t>
                      </m:r>
                    </m:oMath>
                  </m:oMathPara>
                </a14:m>
                <a:endParaRPr lang="en-US" altLang="zh-TW" b="0" dirty="0">
                  <a:solidFill>
                    <a:srgbClr val="002060"/>
                  </a:solidFill>
                </a:endParaRPr>
              </a:p>
            </p:txBody>
          </p:sp>
        </mc:Choice>
        <mc:Fallback xmlns="">
          <p:sp>
            <p:nvSpPr>
              <p:cNvPr id="21" name="橢圓 20">
                <a:extLst>
                  <a:ext uri="{FF2B5EF4-FFF2-40B4-BE49-F238E27FC236}">
                    <a16:creationId xmlns:a16="http://schemas.microsoft.com/office/drawing/2014/main" id="{31556EE8-4093-DD36-A4A8-18F89A2F6C8E}"/>
                  </a:ext>
                </a:extLst>
              </p:cNvPr>
              <p:cNvSpPr>
                <a:spLocks noRot="1" noChangeAspect="1" noMove="1" noResize="1" noEditPoints="1" noAdjustHandles="1" noChangeArrowheads="1" noChangeShapeType="1" noTextEdit="1"/>
              </p:cNvSpPr>
              <p:nvPr/>
            </p:nvSpPr>
            <p:spPr>
              <a:xfrm>
                <a:off x="2009855" y="2554805"/>
                <a:ext cx="466531" cy="466531"/>
              </a:xfrm>
              <a:prstGeom prst="ellipse">
                <a:avLst/>
              </a:prstGeom>
              <a:blipFill>
                <a:blip r:embed="rId10"/>
                <a:stretch>
                  <a:fillRect l="-2632"/>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橢圓 21">
                <a:extLst>
                  <a:ext uri="{FF2B5EF4-FFF2-40B4-BE49-F238E27FC236}">
                    <a16:creationId xmlns:a16="http://schemas.microsoft.com/office/drawing/2014/main" id="{98DB3F3B-5D01-DBDA-46CF-E00FD8000867}"/>
                  </a:ext>
                </a:extLst>
              </p:cNvPr>
              <p:cNvSpPr/>
              <p:nvPr/>
            </p:nvSpPr>
            <p:spPr>
              <a:xfrm>
                <a:off x="2005382" y="3687275"/>
                <a:ext cx="466531" cy="4665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rgbClr val="002060"/>
                          </a:solidFill>
                          <a:latin typeface="Cambria Math" panose="02040503050406030204" pitchFamily="18" charset="0"/>
                        </a:rPr>
                        <m:t>𝜃</m:t>
                      </m:r>
                    </m:oMath>
                  </m:oMathPara>
                </a14:m>
                <a:endParaRPr lang="en-US" altLang="zh-TW" b="0" dirty="0">
                  <a:solidFill>
                    <a:srgbClr val="002060"/>
                  </a:solidFill>
                </a:endParaRPr>
              </a:p>
            </p:txBody>
          </p:sp>
        </mc:Choice>
        <mc:Fallback xmlns="">
          <p:sp>
            <p:nvSpPr>
              <p:cNvPr id="22" name="橢圓 21">
                <a:extLst>
                  <a:ext uri="{FF2B5EF4-FFF2-40B4-BE49-F238E27FC236}">
                    <a16:creationId xmlns:a16="http://schemas.microsoft.com/office/drawing/2014/main" id="{98DB3F3B-5D01-DBDA-46CF-E00FD8000867}"/>
                  </a:ext>
                </a:extLst>
              </p:cNvPr>
              <p:cNvSpPr>
                <a:spLocks noRot="1" noChangeAspect="1" noMove="1" noResize="1" noEditPoints="1" noAdjustHandles="1" noChangeArrowheads="1" noChangeShapeType="1" noTextEdit="1"/>
              </p:cNvSpPr>
              <p:nvPr/>
            </p:nvSpPr>
            <p:spPr>
              <a:xfrm>
                <a:off x="2005382" y="3687275"/>
                <a:ext cx="466531" cy="466531"/>
              </a:xfrm>
              <a:prstGeom prst="ellipse">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橢圓 22">
                <a:extLst>
                  <a:ext uri="{FF2B5EF4-FFF2-40B4-BE49-F238E27FC236}">
                    <a16:creationId xmlns:a16="http://schemas.microsoft.com/office/drawing/2014/main" id="{2F3DA974-1E94-78A4-4BC3-EA589A4A04B1}"/>
                  </a:ext>
                </a:extLst>
              </p:cNvPr>
              <p:cNvSpPr/>
              <p:nvPr/>
            </p:nvSpPr>
            <p:spPr>
              <a:xfrm>
                <a:off x="4549734" y="3392030"/>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23" name="橢圓 22">
                <a:extLst>
                  <a:ext uri="{FF2B5EF4-FFF2-40B4-BE49-F238E27FC236}">
                    <a16:creationId xmlns:a16="http://schemas.microsoft.com/office/drawing/2014/main" id="{2F3DA974-1E94-78A4-4BC3-EA589A4A04B1}"/>
                  </a:ext>
                </a:extLst>
              </p:cNvPr>
              <p:cNvSpPr>
                <a:spLocks noRot="1" noChangeAspect="1" noMove="1" noResize="1" noEditPoints="1" noAdjustHandles="1" noChangeArrowheads="1" noChangeShapeType="1" noTextEdit="1"/>
              </p:cNvSpPr>
              <p:nvPr/>
            </p:nvSpPr>
            <p:spPr>
              <a:xfrm>
                <a:off x="4549734" y="3392030"/>
                <a:ext cx="466531" cy="466531"/>
              </a:xfrm>
              <a:prstGeom prst="ellipse">
                <a:avLst/>
              </a:prstGeom>
              <a:blipFill>
                <a:blip r:embed="rId12"/>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橢圓 23">
                <a:extLst>
                  <a:ext uri="{FF2B5EF4-FFF2-40B4-BE49-F238E27FC236}">
                    <a16:creationId xmlns:a16="http://schemas.microsoft.com/office/drawing/2014/main" id="{E2573045-D911-68A9-7419-288DE60575C6}"/>
                  </a:ext>
                </a:extLst>
              </p:cNvPr>
              <p:cNvSpPr/>
              <p:nvPr/>
            </p:nvSpPr>
            <p:spPr>
              <a:xfrm>
                <a:off x="4549734" y="2825795"/>
                <a:ext cx="466531" cy="466531"/>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𝜎</m:t>
                      </m:r>
                    </m:oMath>
                  </m:oMathPara>
                </a14:m>
                <a:endParaRPr lang="en-US" altLang="zh-TW" b="0" dirty="0"/>
              </a:p>
            </p:txBody>
          </p:sp>
        </mc:Choice>
        <mc:Fallback xmlns="">
          <p:sp>
            <p:nvSpPr>
              <p:cNvPr id="24" name="橢圓 23">
                <a:extLst>
                  <a:ext uri="{FF2B5EF4-FFF2-40B4-BE49-F238E27FC236}">
                    <a16:creationId xmlns:a16="http://schemas.microsoft.com/office/drawing/2014/main" id="{E2573045-D911-68A9-7419-288DE60575C6}"/>
                  </a:ext>
                </a:extLst>
              </p:cNvPr>
              <p:cNvSpPr>
                <a:spLocks noRot="1" noChangeAspect="1" noMove="1" noResize="1" noEditPoints="1" noAdjustHandles="1" noChangeArrowheads="1" noChangeShapeType="1" noTextEdit="1"/>
              </p:cNvSpPr>
              <p:nvPr/>
            </p:nvSpPr>
            <p:spPr>
              <a:xfrm>
                <a:off x="4549734" y="2825795"/>
                <a:ext cx="466531" cy="466531"/>
              </a:xfrm>
              <a:prstGeom prst="ellipse">
                <a:avLst/>
              </a:prstGeom>
              <a:blipFill>
                <a:blip r:embed="rId1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橢圓 24">
                <a:extLst>
                  <a:ext uri="{FF2B5EF4-FFF2-40B4-BE49-F238E27FC236}">
                    <a16:creationId xmlns:a16="http://schemas.microsoft.com/office/drawing/2014/main" id="{38D9E5E3-A198-C51E-FCD7-D6EEE14F5B2B}"/>
                  </a:ext>
                </a:extLst>
              </p:cNvPr>
              <p:cNvSpPr/>
              <p:nvPr/>
            </p:nvSpPr>
            <p:spPr>
              <a:xfrm>
                <a:off x="5418165" y="3059060"/>
                <a:ext cx="466531" cy="46653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𝑟</m:t>
                      </m:r>
                      <m:r>
                        <a:rPr lang="en-US" altLang="zh-TW" b="0" i="1" smtClean="0">
                          <a:solidFill>
                            <a:srgbClr val="FF0000"/>
                          </a:solidFill>
                          <a:latin typeface="Cambria Math" panose="02040503050406030204" pitchFamily="18" charset="0"/>
                        </a:rPr>
                        <m:t>′</m:t>
                      </m:r>
                    </m:oMath>
                  </m:oMathPara>
                </a14:m>
                <a:endParaRPr lang="en-US" altLang="zh-TW" b="0" dirty="0">
                  <a:solidFill>
                    <a:srgbClr val="FF0000"/>
                  </a:solidFill>
                </a:endParaRPr>
              </a:p>
            </p:txBody>
          </p:sp>
        </mc:Choice>
        <mc:Fallback xmlns="">
          <p:sp>
            <p:nvSpPr>
              <p:cNvPr id="25" name="橢圓 24">
                <a:extLst>
                  <a:ext uri="{FF2B5EF4-FFF2-40B4-BE49-F238E27FC236}">
                    <a16:creationId xmlns:a16="http://schemas.microsoft.com/office/drawing/2014/main" id="{38D9E5E3-A198-C51E-FCD7-D6EEE14F5B2B}"/>
                  </a:ext>
                </a:extLst>
              </p:cNvPr>
              <p:cNvSpPr>
                <a:spLocks noRot="1" noChangeAspect="1" noMove="1" noResize="1" noEditPoints="1" noAdjustHandles="1" noChangeArrowheads="1" noChangeShapeType="1" noTextEdit="1"/>
              </p:cNvSpPr>
              <p:nvPr/>
            </p:nvSpPr>
            <p:spPr>
              <a:xfrm>
                <a:off x="5418165" y="3059060"/>
                <a:ext cx="466531" cy="466531"/>
              </a:xfrm>
              <a:prstGeom prst="ellipse">
                <a:avLst/>
              </a:prstGeom>
              <a:blipFill>
                <a:blip r:embed="rId14"/>
                <a:stretch>
                  <a:fillRect/>
                </a:stretch>
              </a:blipFill>
              <a:ln>
                <a:noFill/>
              </a:ln>
            </p:spPr>
            <p:txBody>
              <a:bodyPr/>
              <a:lstStyle/>
              <a:p>
                <a:r>
                  <a:rPr lang="zh-TW" altLang="en-US">
                    <a:noFill/>
                  </a:rPr>
                  <a:t> </a:t>
                </a:r>
              </a:p>
            </p:txBody>
          </p:sp>
        </mc:Fallback>
      </mc:AlternateContent>
      <p:cxnSp>
        <p:nvCxnSpPr>
          <p:cNvPr id="30" name="直線單箭頭接點 29">
            <a:extLst>
              <a:ext uri="{FF2B5EF4-FFF2-40B4-BE49-F238E27FC236}">
                <a16:creationId xmlns:a16="http://schemas.microsoft.com/office/drawing/2014/main" id="{98E2D427-04D0-E6A8-BFB8-483047048D55}"/>
              </a:ext>
            </a:extLst>
          </p:cNvPr>
          <p:cNvCxnSpPr>
            <a:stCxn id="21" idx="6"/>
            <a:endCxn id="3" idx="2"/>
          </p:cNvCxnSpPr>
          <p:nvPr/>
        </p:nvCxnSpPr>
        <p:spPr>
          <a:xfrm flipV="1">
            <a:off x="2476386" y="2514766"/>
            <a:ext cx="395885" cy="273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36D27D92-5CCF-A995-D78A-A3122331B890}"/>
              </a:ext>
            </a:extLst>
          </p:cNvPr>
          <p:cNvCxnSpPr>
            <a:stCxn id="21" idx="6"/>
            <a:endCxn id="18" idx="2"/>
          </p:cNvCxnSpPr>
          <p:nvPr/>
        </p:nvCxnSpPr>
        <p:spPr>
          <a:xfrm>
            <a:off x="2476386" y="2788071"/>
            <a:ext cx="395883" cy="301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32A213F-461A-A337-6BD5-1C8610C0E0C9}"/>
              </a:ext>
            </a:extLst>
          </p:cNvPr>
          <p:cNvCxnSpPr>
            <a:stCxn id="21" idx="6"/>
            <a:endCxn id="15" idx="2"/>
          </p:cNvCxnSpPr>
          <p:nvPr/>
        </p:nvCxnSpPr>
        <p:spPr>
          <a:xfrm>
            <a:off x="2476386" y="2788071"/>
            <a:ext cx="380317" cy="876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A7C37A88-BC41-1A63-E41B-79F2E6C7446B}"/>
              </a:ext>
            </a:extLst>
          </p:cNvPr>
          <p:cNvCxnSpPr>
            <a:stCxn id="21" idx="6"/>
            <a:endCxn id="16" idx="2"/>
          </p:cNvCxnSpPr>
          <p:nvPr/>
        </p:nvCxnSpPr>
        <p:spPr>
          <a:xfrm>
            <a:off x="2476386" y="2788071"/>
            <a:ext cx="387880" cy="1448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840F627-C3D0-02CF-F025-589E232E048E}"/>
              </a:ext>
            </a:extLst>
          </p:cNvPr>
          <p:cNvCxnSpPr>
            <a:stCxn id="20" idx="6"/>
            <a:endCxn id="3" idx="2"/>
          </p:cNvCxnSpPr>
          <p:nvPr/>
        </p:nvCxnSpPr>
        <p:spPr>
          <a:xfrm flipV="1">
            <a:off x="2476386" y="2514766"/>
            <a:ext cx="395885" cy="83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0DEFF6AB-C471-18E0-93C2-1A2F8198600C}"/>
              </a:ext>
            </a:extLst>
          </p:cNvPr>
          <p:cNvCxnSpPr>
            <a:stCxn id="20" idx="6"/>
            <a:endCxn id="18" idx="2"/>
          </p:cNvCxnSpPr>
          <p:nvPr/>
        </p:nvCxnSpPr>
        <p:spPr>
          <a:xfrm flipV="1">
            <a:off x="2476386" y="3089633"/>
            <a:ext cx="395883" cy="264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531AE572-61BE-1C47-FE94-B321EF8B62FE}"/>
              </a:ext>
            </a:extLst>
          </p:cNvPr>
          <p:cNvCxnSpPr>
            <a:stCxn id="20" idx="6"/>
            <a:endCxn id="15" idx="2"/>
          </p:cNvCxnSpPr>
          <p:nvPr/>
        </p:nvCxnSpPr>
        <p:spPr>
          <a:xfrm>
            <a:off x="2476386" y="3354306"/>
            <a:ext cx="380317" cy="310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8008CA60-E6C5-2221-27B3-8E8B662748F5}"/>
              </a:ext>
            </a:extLst>
          </p:cNvPr>
          <p:cNvCxnSpPr>
            <a:stCxn id="20" idx="6"/>
            <a:endCxn id="16" idx="2"/>
          </p:cNvCxnSpPr>
          <p:nvPr/>
        </p:nvCxnSpPr>
        <p:spPr>
          <a:xfrm>
            <a:off x="2476386" y="3354306"/>
            <a:ext cx="387880" cy="881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C0D87683-0145-99AD-39F7-2BC8D5EB23A0}"/>
              </a:ext>
            </a:extLst>
          </p:cNvPr>
          <p:cNvCxnSpPr>
            <a:stCxn id="22" idx="6"/>
            <a:endCxn id="3" idx="2"/>
          </p:cNvCxnSpPr>
          <p:nvPr/>
        </p:nvCxnSpPr>
        <p:spPr>
          <a:xfrm flipV="1">
            <a:off x="2471913" y="2514766"/>
            <a:ext cx="400358" cy="140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DCE2DFCE-9A57-C4AD-B59A-CF300096B955}"/>
              </a:ext>
            </a:extLst>
          </p:cNvPr>
          <p:cNvCxnSpPr>
            <a:stCxn id="22" idx="6"/>
            <a:endCxn id="18" idx="2"/>
          </p:cNvCxnSpPr>
          <p:nvPr/>
        </p:nvCxnSpPr>
        <p:spPr>
          <a:xfrm flipV="1">
            <a:off x="2471913" y="3089633"/>
            <a:ext cx="400356" cy="830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2D1BD574-C222-85F8-9755-AF0858A3EB40}"/>
              </a:ext>
            </a:extLst>
          </p:cNvPr>
          <p:cNvCxnSpPr>
            <a:stCxn id="22" idx="6"/>
            <a:endCxn id="15" idx="2"/>
          </p:cNvCxnSpPr>
          <p:nvPr/>
        </p:nvCxnSpPr>
        <p:spPr>
          <a:xfrm flipV="1">
            <a:off x="2471913" y="3664501"/>
            <a:ext cx="384790" cy="256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CDC35163-2D9A-5B5E-AF3A-5D98841DFA6D}"/>
              </a:ext>
            </a:extLst>
          </p:cNvPr>
          <p:cNvCxnSpPr>
            <a:stCxn id="22" idx="6"/>
            <a:endCxn id="16" idx="2"/>
          </p:cNvCxnSpPr>
          <p:nvPr/>
        </p:nvCxnSpPr>
        <p:spPr>
          <a:xfrm>
            <a:off x="2471913" y="3920541"/>
            <a:ext cx="392353" cy="31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25C29767-05D7-C9E9-70D4-066B2A290540}"/>
              </a:ext>
            </a:extLst>
          </p:cNvPr>
          <p:cNvCxnSpPr>
            <a:stCxn id="3" idx="6"/>
            <a:endCxn id="17" idx="2"/>
          </p:cNvCxnSpPr>
          <p:nvPr/>
        </p:nvCxnSpPr>
        <p:spPr>
          <a:xfrm>
            <a:off x="3338802" y="2514766"/>
            <a:ext cx="401898" cy="273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5808EA55-1A26-F33D-F856-73FFB0E9F993}"/>
              </a:ext>
            </a:extLst>
          </p:cNvPr>
          <p:cNvCxnSpPr>
            <a:stCxn id="3" idx="6"/>
            <a:endCxn id="14" idx="2"/>
          </p:cNvCxnSpPr>
          <p:nvPr/>
        </p:nvCxnSpPr>
        <p:spPr>
          <a:xfrm>
            <a:off x="3338802" y="2514766"/>
            <a:ext cx="401898" cy="839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AEC3AA4-7BAB-AE42-109E-360D56FC3D47}"/>
              </a:ext>
            </a:extLst>
          </p:cNvPr>
          <p:cNvCxnSpPr>
            <a:stCxn id="3" idx="6"/>
            <a:endCxn id="19" idx="2"/>
          </p:cNvCxnSpPr>
          <p:nvPr/>
        </p:nvCxnSpPr>
        <p:spPr>
          <a:xfrm>
            <a:off x="3338802" y="2514766"/>
            <a:ext cx="397425" cy="1405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A1096152-0CCD-08F1-61B6-E236DFA48217}"/>
              </a:ext>
            </a:extLst>
          </p:cNvPr>
          <p:cNvCxnSpPr>
            <a:stCxn id="18" idx="6"/>
            <a:endCxn id="17" idx="2"/>
          </p:cNvCxnSpPr>
          <p:nvPr/>
        </p:nvCxnSpPr>
        <p:spPr>
          <a:xfrm flipV="1">
            <a:off x="3338800" y="2788070"/>
            <a:ext cx="401900" cy="301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D9A0A491-1DBC-DA16-118A-8E3D0B7131FF}"/>
              </a:ext>
            </a:extLst>
          </p:cNvPr>
          <p:cNvCxnSpPr>
            <a:stCxn id="18" idx="6"/>
            <a:endCxn id="14" idx="2"/>
          </p:cNvCxnSpPr>
          <p:nvPr/>
        </p:nvCxnSpPr>
        <p:spPr>
          <a:xfrm>
            <a:off x="3338800" y="3089633"/>
            <a:ext cx="401900" cy="264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E8601BE2-49F3-4D23-978F-019F99A8EFE5}"/>
              </a:ext>
            </a:extLst>
          </p:cNvPr>
          <p:cNvCxnSpPr>
            <a:stCxn id="18" idx="6"/>
            <a:endCxn id="19" idx="2"/>
          </p:cNvCxnSpPr>
          <p:nvPr/>
        </p:nvCxnSpPr>
        <p:spPr>
          <a:xfrm>
            <a:off x="3338800" y="3089633"/>
            <a:ext cx="397427" cy="830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4551B560-E2E3-88FE-9CA3-5BE47D7F14B6}"/>
              </a:ext>
            </a:extLst>
          </p:cNvPr>
          <p:cNvCxnSpPr>
            <a:stCxn id="15" idx="6"/>
            <a:endCxn id="17" idx="2"/>
          </p:cNvCxnSpPr>
          <p:nvPr/>
        </p:nvCxnSpPr>
        <p:spPr>
          <a:xfrm flipV="1">
            <a:off x="3323234" y="2788070"/>
            <a:ext cx="417466" cy="876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720F3724-FA07-6064-5EE5-2866A5F25E8B}"/>
              </a:ext>
            </a:extLst>
          </p:cNvPr>
          <p:cNvCxnSpPr>
            <a:stCxn id="15" idx="6"/>
            <a:endCxn id="14" idx="2"/>
          </p:cNvCxnSpPr>
          <p:nvPr/>
        </p:nvCxnSpPr>
        <p:spPr>
          <a:xfrm flipV="1">
            <a:off x="3323234" y="3354305"/>
            <a:ext cx="417466" cy="310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B0F7B8E1-B8ED-EE09-F7AD-CBF98FE78C96}"/>
              </a:ext>
            </a:extLst>
          </p:cNvPr>
          <p:cNvCxnSpPr>
            <a:stCxn id="16" idx="6"/>
            <a:endCxn id="19" idx="2"/>
          </p:cNvCxnSpPr>
          <p:nvPr/>
        </p:nvCxnSpPr>
        <p:spPr>
          <a:xfrm flipV="1">
            <a:off x="3330797" y="3920540"/>
            <a:ext cx="405430" cy="315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6996CEEB-9CA6-9A79-6E45-A280F44CE1CE}"/>
              </a:ext>
            </a:extLst>
          </p:cNvPr>
          <p:cNvCxnSpPr>
            <a:stCxn id="15" idx="6"/>
            <a:endCxn id="19" idx="2"/>
          </p:cNvCxnSpPr>
          <p:nvPr/>
        </p:nvCxnSpPr>
        <p:spPr>
          <a:xfrm>
            <a:off x="3323234" y="3664501"/>
            <a:ext cx="412993" cy="256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BFDB66F7-B46C-4559-22F8-74D85E569C6B}"/>
              </a:ext>
            </a:extLst>
          </p:cNvPr>
          <p:cNvCxnSpPr>
            <a:stCxn id="16" idx="6"/>
            <a:endCxn id="14" idx="2"/>
          </p:cNvCxnSpPr>
          <p:nvPr/>
        </p:nvCxnSpPr>
        <p:spPr>
          <a:xfrm flipV="1">
            <a:off x="3330797" y="3354305"/>
            <a:ext cx="409903" cy="881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0EE535D7-5C74-5916-0AFE-15D2672D0883}"/>
              </a:ext>
            </a:extLst>
          </p:cNvPr>
          <p:cNvCxnSpPr>
            <a:stCxn id="16" idx="6"/>
            <a:endCxn id="17" idx="2"/>
          </p:cNvCxnSpPr>
          <p:nvPr/>
        </p:nvCxnSpPr>
        <p:spPr>
          <a:xfrm flipV="1">
            <a:off x="3330797" y="2788070"/>
            <a:ext cx="409903" cy="1448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95D8DCE8-EB14-D8B5-AB14-3D1196A02421}"/>
              </a:ext>
            </a:extLst>
          </p:cNvPr>
          <p:cNvCxnSpPr>
            <a:stCxn id="17" idx="6"/>
            <a:endCxn id="24" idx="2"/>
          </p:cNvCxnSpPr>
          <p:nvPr/>
        </p:nvCxnSpPr>
        <p:spPr>
          <a:xfrm>
            <a:off x="4207231" y="2788070"/>
            <a:ext cx="342503" cy="270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44BE2819-ED64-C3D6-93DE-F1D9116CD0E8}"/>
              </a:ext>
            </a:extLst>
          </p:cNvPr>
          <p:cNvCxnSpPr>
            <a:cxnSpLocks/>
            <a:stCxn id="17" idx="6"/>
            <a:endCxn id="23" idx="2"/>
          </p:cNvCxnSpPr>
          <p:nvPr/>
        </p:nvCxnSpPr>
        <p:spPr>
          <a:xfrm>
            <a:off x="4207231" y="2788070"/>
            <a:ext cx="342503" cy="837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DF25B9C-E3B1-C29A-D6B3-A7A7DF2829BD}"/>
              </a:ext>
            </a:extLst>
          </p:cNvPr>
          <p:cNvCxnSpPr>
            <a:stCxn id="14" idx="6"/>
            <a:endCxn id="24" idx="2"/>
          </p:cNvCxnSpPr>
          <p:nvPr/>
        </p:nvCxnSpPr>
        <p:spPr>
          <a:xfrm flipV="1">
            <a:off x="4207231" y="3059061"/>
            <a:ext cx="342503" cy="295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A625FCD0-F80B-6DA7-6706-2F7F671DB7F6}"/>
              </a:ext>
            </a:extLst>
          </p:cNvPr>
          <p:cNvCxnSpPr>
            <a:endCxn id="23" idx="2"/>
          </p:cNvCxnSpPr>
          <p:nvPr/>
        </p:nvCxnSpPr>
        <p:spPr>
          <a:xfrm>
            <a:off x="4271865" y="3330051"/>
            <a:ext cx="277869" cy="295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161B9C71-4771-52F0-D6AA-DF0EE6E30A9F}"/>
              </a:ext>
            </a:extLst>
          </p:cNvPr>
          <p:cNvCxnSpPr>
            <a:stCxn id="19" idx="6"/>
            <a:endCxn id="24" idx="2"/>
          </p:cNvCxnSpPr>
          <p:nvPr/>
        </p:nvCxnSpPr>
        <p:spPr>
          <a:xfrm flipV="1">
            <a:off x="4202758" y="3059061"/>
            <a:ext cx="346976" cy="861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D3AE2DF9-10DD-EE73-6A61-AA6F4EF3B35D}"/>
              </a:ext>
            </a:extLst>
          </p:cNvPr>
          <p:cNvCxnSpPr>
            <a:stCxn id="19" idx="6"/>
            <a:endCxn id="23" idx="2"/>
          </p:cNvCxnSpPr>
          <p:nvPr/>
        </p:nvCxnSpPr>
        <p:spPr>
          <a:xfrm flipV="1">
            <a:off x="4202758" y="3625296"/>
            <a:ext cx="346976" cy="295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18AECBB8-72B4-8C6D-E2A9-D12574AF8717}"/>
              </a:ext>
            </a:extLst>
          </p:cNvPr>
          <p:cNvCxnSpPr>
            <a:stCxn id="24" idx="6"/>
            <a:endCxn id="25" idx="2"/>
          </p:cNvCxnSpPr>
          <p:nvPr/>
        </p:nvCxnSpPr>
        <p:spPr>
          <a:xfrm>
            <a:off x="5016265" y="3059061"/>
            <a:ext cx="401900" cy="233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1ED91A18-C846-C4FA-5BCF-B237BAFDFFCA}"/>
              </a:ext>
            </a:extLst>
          </p:cNvPr>
          <p:cNvCxnSpPr>
            <a:stCxn id="23" idx="6"/>
            <a:endCxn id="25" idx="2"/>
          </p:cNvCxnSpPr>
          <p:nvPr/>
        </p:nvCxnSpPr>
        <p:spPr>
          <a:xfrm flipV="1">
            <a:off x="5016265" y="3292326"/>
            <a:ext cx="401900" cy="332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矩形: 圓角 93">
                <a:extLst>
                  <a:ext uri="{FF2B5EF4-FFF2-40B4-BE49-F238E27FC236}">
                    <a16:creationId xmlns:a16="http://schemas.microsoft.com/office/drawing/2014/main" id="{A19234C0-06A8-A48E-242E-9DD679D4561D}"/>
                  </a:ext>
                </a:extLst>
              </p:cNvPr>
              <p:cNvSpPr/>
              <p:nvPr/>
            </p:nvSpPr>
            <p:spPr>
              <a:xfrm>
                <a:off x="6864434" y="1474922"/>
                <a:ext cx="3337925" cy="60395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𝐿</m:t>
                          </m:r>
                        </m:e>
                        <m:sub>
                          <m:r>
                            <a:rPr lang="en-US" altLang="zh-TW" b="0" i="1" smtClean="0">
                              <a:solidFill>
                                <a:schemeClr val="tx1">
                                  <a:lumMod val="85000"/>
                                  <a:lumOff val="15000"/>
                                </a:schemeClr>
                              </a:solidFill>
                              <a:latin typeface="Cambria Math" panose="02040503050406030204" pitchFamily="18" charset="0"/>
                            </a:rPr>
                            <m:t>𝑒𝑚𝑝𝑟𝑖𝑐𝑎𝑙</m:t>
                          </m:r>
                        </m:sub>
                      </m:sSub>
                      <m:r>
                        <a:rPr lang="en-US" altLang="zh-TW" b="0" i="1" smtClean="0">
                          <a:solidFill>
                            <a:schemeClr val="tx1">
                              <a:lumMod val="85000"/>
                              <a:lumOff val="15000"/>
                            </a:schemeClr>
                          </a:solidFill>
                          <a:latin typeface="Cambria Math" panose="02040503050406030204" pitchFamily="18" charset="0"/>
                        </a:rPr>
                        <m:t>=</m:t>
                      </m:r>
                      <m:r>
                        <a:rPr lang="en-US" altLang="zh-TW" b="0" i="1" smtClean="0">
                          <a:solidFill>
                            <a:schemeClr val="tx1">
                              <a:lumMod val="85000"/>
                              <a:lumOff val="15000"/>
                            </a:schemeClr>
                          </a:solidFill>
                          <a:latin typeface="Cambria Math" panose="02040503050406030204" pitchFamily="18" charset="0"/>
                        </a:rPr>
                        <m:t>𝑀𝑆𝐸</m:t>
                      </m:r>
                      <m:r>
                        <a:rPr lang="en-US" altLang="zh-TW" b="0" i="1" smtClean="0">
                          <a:solidFill>
                            <a:schemeClr val="tx1">
                              <a:lumMod val="85000"/>
                              <a:lumOff val="15000"/>
                            </a:schemeClr>
                          </a:solidFill>
                          <a:latin typeface="Cambria Math" panose="02040503050406030204" pitchFamily="18" charset="0"/>
                        </a:rPr>
                        <m:t>(</m:t>
                      </m:r>
                      <m:r>
                        <a:rPr lang="en-US" altLang="zh-TW" b="0" i="1" smtClean="0">
                          <a:solidFill>
                            <a:schemeClr val="tx1">
                              <a:lumMod val="85000"/>
                              <a:lumOff val="15000"/>
                            </a:schemeClr>
                          </a:solidFill>
                          <a:latin typeface="Cambria Math" panose="02040503050406030204" pitchFamily="18" charset="0"/>
                        </a:rPr>
                        <m:t>𝑟</m:t>
                      </m:r>
                      <m:r>
                        <a:rPr lang="en-US" altLang="zh-TW" b="0" i="1" smtClean="0">
                          <a:solidFill>
                            <a:schemeClr val="tx1">
                              <a:lumMod val="85000"/>
                              <a:lumOff val="15000"/>
                            </a:schemeClr>
                          </a:solidFill>
                          <a:latin typeface="Cambria Math" panose="02040503050406030204" pitchFamily="18" charset="0"/>
                        </a:rPr>
                        <m:t>′, </m:t>
                      </m:r>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𝑟</m:t>
                          </m:r>
                        </m:e>
                        <m:sub>
                          <m:r>
                            <a:rPr lang="en-US" altLang="zh-TW" b="0" i="1" smtClean="0">
                              <a:solidFill>
                                <a:schemeClr val="tx1">
                                  <a:lumMod val="85000"/>
                                  <a:lumOff val="15000"/>
                                </a:schemeClr>
                              </a:solidFill>
                              <a:latin typeface="Cambria Math" panose="02040503050406030204" pitchFamily="18" charset="0"/>
                            </a:rPr>
                            <m:t>𝑒𝑚𝑝𝑖𝑟𝑖𝑐𝑎𝑙</m:t>
                          </m:r>
                        </m:sub>
                      </m:sSub>
                      <m:r>
                        <a:rPr lang="en-US" altLang="zh-TW" b="0" i="1" smtClean="0">
                          <a:solidFill>
                            <a:schemeClr val="tx1">
                              <a:lumMod val="85000"/>
                              <a:lumOff val="15000"/>
                            </a:schemeClr>
                          </a:solidFill>
                          <a:latin typeface="Cambria Math" panose="02040503050406030204" pitchFamily="18" charset="0"/>
                        </a:rPr>
                        <m:t>)</m:t>
                      </m:r>
                    </m:oMath>
                  </m:oMathPara>
                </a14:m>
                <a:endParaRPr lang="zh-TW" altLang="en-US" dirty="0"/>
              </a:p>
            </p:txBody>
          </p:sp>
        </mc:Choice>
        <mc:Fallback xmlns="">
          <p:sp>
            <p:nvSpPr>
              <p:cNvPr id="94" name="矩形: 圓角 93">
                <a:extLst>
                  <a:ext uri="{FF2B5EF4-FFF2-40B4-BE49-F238E27FC236}">
                    <a16:creationId xmlns:a16="http://schemas.microsoft.com/office/drawing/2014/main" id="{A19234C0-06A8-A48E-242E-9DD679D4561D}"/>
                  </a:ext>
                </a:extLst>
              </p:cNvPr>
              <p:cNvSpPr>
                <a:spLocks noRot="1" noChangeAspect="1" noMove="1" noResize="1" noEditPoints="1" noAdjustHandles="1" noChangeArrowheads="1" noChangeShapeType="1" noTextEdit="1"/>
              </p:cNvSpPr>
              <p:nvPr/>
            </p:nvSpPr>
            <p:spPr>
              <a:xfrm>
                <a:off x="6864434" y="1474922"/>
                <a:ext cx="3337925" cy="603958"/>
              </a:xfrm>
              <a:prstGeom prst="round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矩形: 圓角 94">
                <a:extLst>
                  <a:ext uri="{FF2B5EF4-FFF2-40B4-BE49-F238E27FC236}">
                    <a16:creationId xmlns:a16="http://schemas.microsoft.com/office/drawing/2014/main" id="{C0DF72D7-C22D-4AD2-4CF9-DD3B0B9BF353}"/>
                  </a:ext>
                </a:extLst>
              </p:cNvPr>
              <p:cNvSpPr/>
              <p:nvPr/>
            </p:nvSpPr>
            <p:spPr>
              <a:xfrm>
                <a:off x="6872936" y="2983612"/>
                <a:ext cx="3337925" cy="603958"/>
              </a:xfrm>
              <a:prstGeom prst="roundRect">
                <a:avLst/>
              </a:prstGeom>
              <a:solidFill>
                <a:srgbClr val="9EA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𝐿</m:t>
                          </m:r>
                        </m:e>
                        <m:sub>
                          <m:r>
                            <a:rPr lang="en-US" altLang="zh-TW" b="0" i="1" smtClean="0">
                              <a:solidFill>
                                <a:schemeClr val="tx1">
                                  <a:lumMod val="85000"/>
                                  <a:lumOff val="15000"/>
                                </a:schemeClr>
                              </a:solidFill>
                              <a:latin typeface="Cambria Math" panose="02040503050406030204" pitchFamily="18" charset="0"/>
                            </a:rPr>
                            <m:t>𝑑𝑎𝑡𝑎</m:t>
                          </m:r>
                        </m:sub>
                      </m:sSub>
                      <m:r>
                        <a:rPr lang="en-US" altLang="zh-TW" b="0" i="1" smtClean="0">
                          <a:solidFill>
                            <a:schemeClr val="tx1">
                              <a:lumMod val="85000"/>
                              <a:lumOff val="15000"/>
                            </a:schemeClr>
                          </a:solidFill>
                          <a:latin typeface="Cambria Math" panose="02040503050406030204" pitchFamily="18" charset="0"/>
                        </a:rPr>
                        <m:t>=</m:t>
                      </m:r>
                      <m:r>
                        <a:rPr lang="en-US" altLang="zh-TW" b="0" i="1" smtClean="0">
                          <a:solidFill>
                            <a:schemeClr val="tx1">
                              <a:lumMod val="85000"/>
                              <a:lumOff val="15000"/>
                            </a:schemeClr>
                          </a:solidFill>
                          <a:latin typeface="Cambria Math" panose="02040503050406030204" pitchFamily="18" charset="0"/>
                        </a:rPr>
                        <m:t>𝑀𝑆𝐸</m:t>
                      </m:r>
                      <m:r>
                        <a:rPr lang="en-US" altLang="zh-TW" b="0" i="1" smtClean="0">
                          <a:solidFill>
                            <a:schemeClr val="tx1">
                              <a:lumMod val="85000"/>
                              <a:lumOff val="15000"/>
                            </a:schemeClr>
                          </a:solidFill>
                          <a:latin typeface="Cambria Math" panose="02040503050406030204" pitchFamily="18" charset="0"/>
                        </a:rPr>
                        <m:t>(</m:t>
                      </m:r>
                      <m:r>
                        <a:rPr lang="en-US" altLang="zh-TW" b="0" i="1" smtClean="0">
                          <a:solidFill>
                            <a:schemeClr val="tx1">
                              <a:lumMod val="85000"/>
                              <a:lumOff val="15000"/>
                            </a:schemeClr>
                          </a:solidFill>
                          <a:latin typeface="Cambria Math" panose="02040503050406030204" pitchFamily="18" charset="0"/>
                        </a:rPr>
                        <m:t>𝑟</m:t>
                      </m:r>
                      <m:r>
                        <a:rPr lang="en-US" altLang="zh-TW" b="0" i="1" smtClean="0">
                          <a:solidFill>
                            <a:schemeClr val="tx1">
                              <a:lumMod val="85000"/>
                              <a:lumOff val="15000"/>
                            </a:schemeClr>
                          </a:solidFill>
                          <a:latin typeface="Cambria Math" panose="02040503050406030204" pitchFamily="18" charset="0"/>
                        </a:rPr>
                        <m:t>′, </m:t>
                      </m:r>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𝑟</m:t>
                          </m:r>
                        </m:e>
                        <m:sub>
                          <m:r>
                            <a:rPr lang="en-US" altLang="zh-TW" b="0" i="1" smtClean="0">
                              <a:solidFill>
                                <a:schemeClr val="tx1">
                                  <a:lumMod val="85000"/>
                                  <a:lumOff val="15000"/>
                                </a:schemeClr>
                              </a:solidFill>
                              <a:latin typeface="Cambria Math" panose="02040503050406030204" pitchFamily="18" charset="0"/>
                            </a:rPr>
                            <m:t>𝑡𝑟𝑢𝑡h</m:t>
                          </m:r>
                        </m:sub>
                      </m:sSub>
                      <m:r>
                        <a:rPr lang="en-US" altLang="zh-TW" b="0" i="1" smtClean="0">
                          <a:solidFill>
                            <a:schemeClr val="tx1">
                              <a:lumMod val="85000"/>
                              <a:lumOff val="15000"/>
                            </a:schemeClr>
                          </a:solidFill>
                          <a:latin typeface="Cambria Math" panose="02040503050406030204" pitchFamily="18" charset="0"/>
                        </a:rPr>
                        <m:t>)</m:t>
                      </m:r>
                    </m:oMath>
                  </m:oMathPara>
                </a14:m>
                <a:endParaRPr lang="zh-TW" altLang="en-US" dirty="0"/>
              </a:p>
            </p:txBody>
          </p:sp>
        </mc:Choice>
        <mc:Fallback xmlns="">
          <p:sp>
            <p:nvSpPr>
              <p:cNvPr id="95" name="矩形: 圓角 94">
                <a:extLst>
                  <a:ext uri="{FF2B5EF4-FFF2-40B4-BE49-F238E27FC236}">
                    <a16:creationId xmlns:a16="http://schemas.microsoft.com/office/drawing/2014/main" id="{C0DF72D7-C22D-4AD2-4CF9-DD3B0B9BF353}"/>
                  </a:ext>
                </a:extLst>
              </p:cNvPr>
              <p:cNvSpPr>
                <a:spLocks noRot="1" noChangeAspect="1" noMove="1" noResize="1" noEditPoints="1" noAdjustHandles="1" noChangeArrowheads="1" noChangeShapeType="1" noTextEdit="1"/>
              </p:cNvSpPr>
              <p:nvPr/>
            </p:nvSpPr>
            <p:spPr>
              <a:xfrm>
                <a:off x="6872936" y="2983612"/>
                <a:ext cx="3337925" cy="603958"/>
              </a:xfrm>
              <a:prstGeom prst="roundRect">
                <a:avLst/>
              </a:prstGeom>
              <a:blipFill>
                <a:blip r:embed="rId16"/>
                <a:stretch>
                  <a:fillRect/>
                </a:stretch>
              </a:blipFill>
              <a:ln>
                <a:noFill/>
              </a:ln>
            </p:spPr>
            <p:txBody>
              <a:bodyPr/>
              <a:lstStyle/>
              <a:p>
                <a:r>
                  <a:rPr lang="zh-TW" altLang="en-US">
                    <a:noFill/>
                  </a:rPr>
                  <a:t> </a:t>
                </a:r>
              </a:p>
            </p:txBody>
          </p:sp>
        </mc:Fallback>
      </mc:AlternateContent>
      <p:cxnSp>
        <p:nvCxnSpPr>
          <p:cNvPr id="96" name="直線單箭頭接點 95">
            <a:extLst>
              <a:ext uri="{FF2B5EF4-FFF2-40B4-BE49-F238E27FC236}">
                <a16:creationId xmlns:a16="http://schemas.microsoft.com/office/drawing/2014/main" id="{8EA30DBE-A55F-54B0-BC57-C825BD60C7FD}"/>
              </a:ext>
            </a:extLst>
          </p:cNvPr>
          <p:cNvCxnSpPr>
            <a:cxnSpLocks/>
            <a:stCxn id="25" idx="6"/>
            <a:endCxn id="95" idx="1"/>
          </p:cNvCxnSpPr>
          <p:nvPr/>
        </p:nvCxnSpPr>
        <p:spPr>
          <a:xfrm flipV="1">
            <a:off x="5884696" y="3285591"/>
            <a:ext cx="988240" cy="6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流程圖: 決策 100">
                <a:extLst>
                  <a:ext uri="{FF2B5EF4-FFF2-40B4-BE49-F238E27FC236}">
                    <a16:creationId xmlns:a16="http://schemas.microsoft.com/office/drawing/2014/main" id="{8D3AAA19-5D3D-BCA7-EA7A-4A1EAD9E80DD}"/>
                  </a:ext>
                </a:extLst>
              </p:cNvPr>
              <p:cNvSpPr/>
              <p:nvPr/>
            </p:nvSpPr>
            <p:spPr>
              <a:xfrm>
                <a:off x="4859542" y="4810563"/>
                <a:ext cx="2096811" cy="969118"/>
              </a:xfrm>
              <a:prstGeom prst="flowChartDecis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rgbClr val="002060"/>
                          </a:solidFill>
                          <a:latin typeface="Cambria Math" panose="02040503050406030204" pitchFamily="18" charset="0"/>
                        </a:rPr>
                        <m:t>&lt;</m:t>
                      </m:r>
                      <m:r>
                        <a:rPr lang="en-US" altLang="zh-TW" b="0" i="1" smtClean="0">
                          <a:solidFill>
                            <a:srgbClr val="002060"/>
                          </a:solidFill>
                          <a:latin typeface="Cambria Math" panose="02040503050406030204" pitchFamily="18" charset="0"/>
                        </a:rPr>
                        <m:t>𝜖</m:t>
                      </m:r>
                      <m:r>
                        <a:rPr lang="en-US" altLang="zh-TW" b="0" i="1" smtClean="0">
                          <a:solidFill>
                            <a:srgbClr val="002060"/>
                          </a:solidFill>
                          <a:latin typeface="Cambria Math" panose="02040503050406030204" pitchFamily="18" charset="0"/>
                        </a:rPr>
                        <m:t> ?</m:t>
                      </m:r>
                    </m:oMath>
                  </m:oMathPara>
                </a14:m>
                <a:endParaRPr lang="zh-TW" altLang="en-US" dirty="0">
                  <a:solidFill>
                    <a:srgbClr val="002060"/>
                  </a:solidFill>
                </a:endParaRPr>
              </a:p>
            </p:txBody>
          </p:sp>
        </mc:Choice>
        <mc:Fallback xmlns="">
          <p:sp>
            <p:nvSpPr>
              <p:cNvPr id="101" name="流程圖: 決策 100">
                <a:extLst>
                  <a:ext uri="{FF2B5EF4-FFF2-40B4-BE49-F238E27FC236}">
                    <a16:creationId xmlns:a16="http://schemas.microsoft.com/office/drawing/2014/main" id="{8D3AAA19-5D3D-BCA7-EA7A-4A1EAD9E80DD}"/>
                  </a:ext>
                </a:extLst>
              </p:cNvPr>
              <p:cNvSpPr>
                <a:spLocks noRot="1" noChangeAspect="1" noMove="1" noResize="1" noEditPoints="1" noAdjustHandles="1" noChangeArrowheads="1" noChangeShapeType="1" noTextEdit="1"/>
              </p:cNvSpPr>
              <p:nvPr/>
            </p:nvSpPr>
            <p:spPr>
              <a:xfrm>
                <a:off x="4859542" y="4810563"/>
                <a:ext cx="2096811" cy="969118"/>
              </a:xfrm>
              <a:prstGeom prst="flowChartDecision">
                <a:avLst/>
              </a:prstGeom>
              <a:blipFill>
                <a:blip r:embed="rId17"/>
                <a:stretch>
                  <a:fillRect/>
                </a:stretch>
              </a:blipFill>
              <a:ln>
                <a:noFill/>
              </a:ln>
            </p:spPr>
            <p:txBody>
              <a:bodyPr/>
              <a:lstStyle/>
              <a:p>
                <a:r>
                  <a:rPr lang="zh-TW" altLang="en-US">
                    <a:noFill/>
                  </a:rPr>
                  <a:t> </a:t>
                </a:r>
              </a:p>
            </p:txBody>
          </p:sp>
        </mc:Fallback>
      </mc:AlternateContent>
      <p:sp>
        <p:nvSpPr>
          <p:cNvPr id="108" name="矩形 107">
            <a:extLst>
              <a:ext uri="{FF2B5EF4-FFF2-40B4-BE49-F238E27FC236}">
                <a16:creationId xmlns:a16="http://schemas.microsoft.com/office/drawing/2014/main" id="{850EA610-ED8D-AAF2-64CB-130FBAE61B37}"/>
              </a:ext>
            </a:extLst>
          </p:cNvPr>
          <p:cNvSpPr/>
          <p:nvPr/>
        </p:nvSpPr>
        <p:spPr>
          <a:xfrm>
            <a:off x="1771260" y="2923565"/>
            <a:ext cx="169487" cy="934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0" name="接點: 肘形 109">
            <a:extLst>
              <a:ext uri="{FF2B5EF4-FFF2-40B4-BE49-F238E27FC236}">
                <a16:creationId xmlns:a16="http://schemas.microsoft.com/office/drawing/2014/main" id="{BC7DBEA6-DCD5-9D29-B13A-1A41A79FF6F9}"/>
              </a:ext>
            </a:extLst>
          </p:cNvPr>
          <p:cNvCxnSpPr>
            <a:cxnSpLocks/>
            <a:stCxn id="101" idx="1"/>
            <a:endCxn id="108" idx="1"/>
          </p:cNvCxnSpPr>
          <p:nvPr/>
        </p:nvCxnSpPr>
        <p:spPr>
          <a:xfrm rot="10800000">
            <a:off x="1771260" y="3391064"/>
            <a:ext cx="3088282" cy="1904059"/>
          </a:xfrm>
          <a:prstGeom prst="bentConnector3">
            <a:avLst>
              <a:gd name="adj1" fmla="val 10740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4" name="矩形: 圓角 113">
                <a:extLst>
                  <a:ext uri="{FF2B5EF4-FFF2-40B4-BE49-F238E27FC236}">
                    <a16:creationId xmlns:a16="http://schemas.microsoft.com/office/drawing/2014/main" id="{5D8147D9-2DAD-5CDB-4ECE-102F211763BE}"/>
                  </a:ext>
                </a:extLst>
              </p:cNvPr>
              <p:cNvSpPr/>
              <p:nvPr/>
            </p:nvSpPr>
            <p:spPr>
              <a:xfrm>
                <a:off x="5227590" y="6140005"/>
                <a:ext cx="1360713" cy="60395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b="0" i="0" smtClean="0">
                          <a:solidFill>
                            <a:srgbClr val="FF0000"/>
                          </a:solidFill>
                          <a:latin typeface="Cambria Math" panose="02040503050406030204" pitchFamily="18" charset="0"/>
                        </a:rPr>
                        <m:t>Done</m:t>
                      </m:r>
                    </m:oMath>
                  </m:oMathPara>
                </a14:m>
                <a:endParaRPr lang="zh-TW" altLang="en-US" dirty="0">
                  <a:solidFill>
                    <a:srgbClr val="FF0000"/>
                  </a:solidFill>
                </a:endParaRPr>
              </a:p>
            </p:txBody>
          </p:sp>
        </mc:Choice>
        <mc:Fallback xmlns="">
          <p:sp>
            <p:nvSpPr>
              <p:cNvPr id="114" name="矩形: 圓角 113">
                <a:extLst>
                  <a:ext uri="{FF2B5EF4-FFF2-40B4-BE49-F238E27FC236}">
                    <a16:creationId xmlns:a16="http://schemas.microsoft.com/office/drawing/2014/main" id="{5D8147D9-2DAD-5CDB-4ECE-102F211763BE}"/>
                  </a:ext>
                </a:extLst>
              </p:cNvPr>
              <p:cNvSpPr>
                <a:spLocks noRot="1" noChangeAspect="1" noMove="1" noResize="1" noEditPoints="1" noAdjustHandles="1" noChangeArrowheads="1" noChangeShapeType="1" noTextEdit="1"/>
              </p:cNvSpPr>
              <p:nvPr/>
            </p:nvSpPr>
            <p:spPr>
              <a:xfrm>
                <a:off x="5227590" y="6140005"/>
                <a:ext cx="1360713" cy="603958"/>
              </a:xfrm>
              <a:prstGeom prst="roundRect">
                <a:avLst/>
              </a:prstGeom>
              <a:blipFill>
                <a:blip r:embed="rId18"/>
                <a:stretch>
                  <a:fillRect/>
                </a:stretch>
              </a:blipFill>
              <a:ln>
                <a:noFill/>
              </a:ln>
            </p:spPr>
            <p:txBody>
              <a:bodyPr/>
              <a:lstStyle/>
              <a:p>
                <a:r>
                  <a:rPr lang="zh-TW" altLang="en-US">
                    <a:noFill/>
                  </a:rPr>
                  <a:t> </a:t>
                </a:r>
              </a:p>
            </p:txBody>
          </p:sp>
        </mc:Fallback>
      </mc:AlternateContent>
      <p:cxnSp>
        <p:nvCxnSpPr>
          <p:cNvPr id="116" name="直線單箭頭接點 115">
            <a:extLst>
              <a:ext uri="{FF2B5EF4-FFF2-40B4-BE49-F238E27FC236}">
                <a16:creationId xmlns:a16="http://schemas.microsoft.com/office/drawing/2014/main" id="{A1C6311F-9693-D77D-50D0-133069FDB52F}"/>
              </a:ext>
            </a:extLst>
          </p:cNvPr>
          <p:cNvCxnSpPr>
            <a:stCxn id="101" idx="2"/>
            <a:endCxn id="114" idx="0"/>
          </p:cNvCxnSpPr>
          <p:nvPr/>
        </p:nvCxnSpPr>
        <p:spPr>
          <a:xfrm flipH="1">
            <a:off x="5907947" y="5779681"/>
            <a:ext cx="1" cy="360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直線單箭頭接點 117">
            <a:extLst>
              <a:ext uri="{FF2B5EF4-FFF2-40B4-BE49-F238E27FC236}">
                <a16:creationId xmlns:a16="http://schemas.microsoft.com/office/drawing/2014/main" id="{00407A31-8596-C932-D855-EC77F128C54D}"/>
              </a:ext>
            </a:extLst>
          </p:cNvPr>
          <p:cNvCxnSpPr>
            <a:stCxn id="25" idx="6"/>
            <a:endCxn id="94" idx="1"/>
          </p:cNvCxnSpPr>
          <p:nvPr/>
        </p:nvCxnSpPr>
        <p:spPr>
          <a:xfrm flipV="1">
            <a:off x="5884696" y="1776901"/>
            <a:ext cx="979738" cy="151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接點: 肘形 99">
            <a:extLst>
              <a:ext uri="{FF2B5EF4-FFF2-40B4-BE49-F238E27FC236}">
                <a16:creationId xmlns:a16="http://schemas.microsoft.com/office/drawing/2014/main" id="{69F75BF5-0C40-E65E-1DBA-882420DB13D7}"/>
              </a:ext>
            </a:extLst>
          </p:cNvPr>
          <p:cNvCxnSpPr>
            <a:cxnSpLocks/>
            <a:stCxn id="95" idx="3"/>
            <a:endCxn id="101" idx="3"/>
          </p:cNvCxnSpPr>
          <p:nvPr/>
        </p:nvCxnSpPr>
        <p:spPr>
          <a:xfrm flipH="1">
            <a:off x="6956353" y="3285591"/>
            <a:ext cx="3254508" cy="2009531"/>
          </a:xfrm>
          <a:prstGeom prst="bentConnector3">
            <a:avLst>
              <a:gd name="adj1" fmla="val -7024"/>
            </a:avLst>
          </a:prstGeom>
          <a:ln>
            <a:tailEnd type="triangle"/>
          </a:ln>
        </p:spPr>
        <p:style>
          <a:lnRef idx="1">
            <a:schemeClr val="dk1"/>
          </a:lnRef>
          <a:fillRef idx="0">
            <a:schemeClr val="dk1"/>
          </a:fillRef>
          <a:effectRef idx="0">
            <a:schemeClr val="dk1"/>
          </a:effectRef>
          <a:fontRef idx="minor">
            <a:schemeClr val="tx1"/>
          </a:fontRef>
        </p:style>
      </p:cxnSp>
      <p:cxnSp>
        <p:nvCxnSpPr>
          <p:cNvPr id="121" name="接點: 肘形 120">
            <a:extLst>
              <a:ext uri="{FF2B5EF4-FFF2-40B4-BE49-F238E27FC236}">
                <a16:creationId xmlns:a16="http://schemas.microsoft.com/office/drawing/2014/main" id="{A7F401BD-17A8-D0ED-7387-7E5423B28646}"/>
              </a:ext>
            </a:extLst>
          </p:cNvPr>
          <p:cNvCxnSpPr>
            <a:cxnSpLocks/>
            <a:stCxn id="94" idx="3"/>
          </p:cNvCxnSpPr>
          <p:nvPr/>
        </p:nvCxnSpPr>
        <p:spPr>
          <a:xfrm>
            <a:off x="10202359" y="1776901"/>
            <a:ext cx="239808" cy="1508689"/>
          </a:xfrm>
          <a:prstGeom prst="bentConnector2">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E43A29D6-70DE-9219-8546-0BF088EB3A44}"/>
                  </a:ext>
                </a:extLst>
              </p:cNvPr>
              <p:cNvSpPr txBox="1"/>
              <p:nvPr/>
            </p:nvSpPr>
            <p:spPr>
              <a:xfrm>
                <a:off x="8738005" y="5401761"/>
                <a:ext cx="3195848"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tx1">
                                  <a:lumMod val="85000"/>
                                  <a:lumOff val="15000"/>
                                </a:schemeClr>
                              </a:solidFill>
                              <a:latin typeface="Cambria Math" panose="02040503050406030204" pitchFamily="18" charset="0"/>
                            </a:rPr>
                          </m:ctrlPr>
                        </m:sSubPr>
                        <m:e>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𝐿</m:t>
                              </m:r>
                            </m:e>
                            <m:sub>
                              <m:r>
                                <a:rPr lang="en-US" altLang="zh-TW" b="0" i="1" smtClean="0">
                                  <a:solidFill>
                                    <a:schemeClr val="tx1">
                                      <a:lumMod val="85000"/>
                                      <a:lumOff val="15000"/>
                                    </a:schemeClr>
                                  </a:solidFill>
                                  <a:latin typeface="Cambria Math" panose="02040503050406030204" pitchFamily="18" charset="0"/>
                                </a:rPr>
                                <m:t>𝑡𝑜𝑡𝑎𝑙</m:t>
                              </m:r>
                            </m:sub>
                          </m:sSub>
                          <m:r>
                            <a:rPr lang="en-US" altLang="zh-TW" b="0" i="1" smtClean="0">
                              <a:solidFill>
                                <a:schemeClr val="tx1">
                                  <a:lumMod val="85000"/>
                                  <a:lumOff val="15000"/>
                                </a:schemeClr>
                              </a:solidFill>
                              <a:latin typeface="Cambria Math" panose="02040503050406030204" pitchFamily="18" charset="0"/>
                            </a:rPr>
                            <m:t>= </m:t>
                          </m:r>
                          <m:r>
                            <a:rPr lang="en-US" altLang="zh-TW" b="0" i="1" smtClean="0">
                              <a:solidFill>
                                <a:schemeClr val="tx1">
                                  <a:lumMod val="85000"/>
                                  <a:lumOff val="15000"/>
                                </a:schemeClr>
                              </a:solidFill>
                              <a:latin typeface="Cambria Math" panose="02040503050406030204" pitchFamily="18" charset="0"/>
                            </a:rPr>
                            <m:t>𝐿</m:t>
                          </m:r>
                        </m:e>
                        <m:sub>
                          <m:r>
                            <a:rPr lang="en-US" altLang="zh-TW" b="0" i="1" smtClean="0">
                              <a:solidFill>
                                <a:schemeClr val="tx1">
                                  <a:lumMod val="85000"/>
                                  <a:lumOff val="15000"/>
                                </a:schemeClr>
                              </a:solidFill>
                              <a:latin typeface="Cambria Math" panose="02040503050406030204" pitchFamily="18" charset="0"/>
                            </a:rPr>
                            <m:t>𝑑𝑎𝑡𝑎</m:t>
                          </m:r>
                        </m:sub>
                      </m:sSub>
                      <m:r>
                        <a:rPr lang="en-US" altLang="zh-TW" b="0" i="1" smtClean="0">
                          <a:solidFill>
                            <a:schemeClr val="tx1">
                              <a:lumMod val="85000"/>
                              <a:lumOff val="15000"/>
                            </a:schemeClr>
                          </a:solidFill>
                          <a:latin typeface="Cambria Math" panose="02040503050406030204" pitchFamily="18" charset="0"/>
                        </a:rPr>
                        <m:t>+</m:t>
                      </m:r>
                      <m:sSub>
                        <m:sSubPr>
                          <m:ctrlPr>
                            <a:rPr lang="en-US" altLang="zh-TW" b="0" i="1" smtClean="0">
                              <a:solidFill>
                                <a:schemeClr val="tx1">
                                  <a:lumMod val="85000"/>
                                  <a:lumOff val="15000"/>
                                </a:schemeClr>
                              </a:solidFill>
                              <a:latin typeface="Cambria Math" panose="02040503050406030204" pitchFamily="18" charset="0"/>
                            </a:rPr>
                          </m:ctrlPr>
                        </m:sSubPr>
                        <m:e>
                          <m:r>
                            <a:rPr lang="en-US" altLang="zh-TW" b="0" i="1" smtClean="0">
                              <a:solidFill>
                                <a:schemeClr val="tx1">
                                  <a:lumMod val="85000"/>
                                  <a:lumOff val="15000"/>
                                </a:schemeClr>
                              </a:solidFill>
                              <a:latin typeface="Cambria Math" panose="02040503050406030204" pitchFamily="18" charset="0"/>
                            </a:rPr>
                            <m:t>𝐿</m:t>
                          </m:r>
                        </m:e>
                        <m:sub>
                          <m:r>
                            <a:rPr lang="en-US" altLang="zh-TW" b="0" i="1" smtClean="0">
                              <a:solidFill>
                                <a:schemeClr val="tx1">
                                  <a:lumMod val="85000"/>
                                  <a:lumOff val="15000"/>
                                </a:schemeClr>
                              </a:solidFill>
                              <a:latin typeface="Cambria Math" panose="02040503050406030204" pitchFamily="18" charset="0"/>
                            </a:rPr>
                            <m:t>𝑒𝑚𝑝𝑖𝑟𝑖𝑐𝑎𝑙</m:t>
                          </m:r>
                        </m:sub>
                      </m:sSub>
                    </m:oMath>
                  </m:oMathPara>
                </a14:m>
                <a:endParaRPr lang="zh-TW" altLang="en-US" dirty="0"/>
              </a:p>
            </p:txBody>
          </p:sp>
        </mc:Choice>
        <mc:Fallback xmlns="">
          <p:sp>
            <p:nvSpPr>
              <p:cNvPr id="125" name="文字方塊 124">
                <a:extLst>
                  <a:ext uri="{FF2B5EF4-FFF2-40B4-BE49-F238E27FC236}">
                    <a16:creationId xmlns:a16="http://schemas.microsoft.com/office/drawing/2014/main" id="{E43A29D6-70DE-9219-8546-0BF088EB3A44}"/>
                  </a:ext>
                </a:extLst>
              </p:cNvPr>
              <p:cNvSpPr txBox="1">
                <a:spLocks noRot="1" noChangeAspect="1" noMove="1" noResize="1" noEditPoints="1" noAdjustHandles="1" noChangeArrowheads="1" noChangeShapeType="1" noTextEdit="1"/>
              </p:cNvSpPr>
              <p:nvPr/>
            </p:nvSpPr>
            <p:spPr>
              <a:xfrm>
                <a:off x="8738005" y="5401761"/>
                <a:ext cx="3195848" cy="390748"/>
              </a:xfrm>
              <a:prstGeom prst="rect">
                <a:avLst/>
              </a:prstGeom>
              <a:blipFill>
                <a:blip r:embed="rId19"/>
                <a:stretch>
                  <a:fillRect b="-93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53829893-FF53-E328-D726-5C75C34AE5EF}"/>
                  </a:ext>
                </a:extLst>
              </p:cNvPr>
              <p:cNvSpPr txBox="1"/>
              <p:nvPr/>
            </p:nvSpPr>
            <p:spPr>
              <a:xfrm>
                <a:off x="9996607" y="195117"/>
                <a:ext cx="1990610" cy="6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𝑟</m:t>
                      </m:r>
                      <m:r>
                        <a:rPr lang="zh-TW" altLang="en-US" i="0">
                          <a:latin typeface="Cambria Math" panose="02040503050406030204" pitchFamily="18" charset="0"/>
                        </a:rPr>
                        <m:t>=</m:t>
                      </m:r>
                      <m:sSub>
                        <m:sSubPr>
                          <m:ctrlPr>
                            <a:rPr lang="zh-TW" altLang="en-US" i="1">
                              <a:solidFill>
                                <a:srgbClr val="836967"/>
                              </a:solidFill>
                              <a:latin typeface="Cambria Math" panose="02040503050406030204" pitchFamily="18" charset="0"/>
                            </a:rPr>
                          </m:ctrlPr>
                        </m:sSubPr>
                        <m:e>
                          <m:r>
                            <a:rPr lang="zh-TW" altLang="en-US" i="1">
                              <a:latin typeface="Cambria Math" panose="02040503050406030204" pitchFamily="18" charset="0"/>
                            </a:rPr>
                            <m:t>𝑟</m:t>
                          </m:r>
                        </m:e>
                        <m:sub>
                          <m:r>
                            <a:rPr lang="zh-TW" altLang="en-US" i="0">
                              <a:latin typeface="Cambria Math" panose="02040503050406030204" pitchFamily="18" charset="0"/>
                            </a:rPr>
                            <m:t>0</m:t>
                          </m:r>
                        </m:sub>
                      </m:sSub>
                      <m:sSup>
                        <m:sSupPr>
                          <m:ctrlPr>
                            <a:rPr lang="zh-TW" altLang="en-US" i="1">
                              <a:solidFill>
                                <a:srgbClr val="836967"/>
                              </a:solidFill>
                              <a:latin typeface="Cambria Math" panose="02040503050406030204" pitchFamily="18" charset="0"/>
                            </a:rPr>
                          </m:ctrlPr>
                        </m:sSupPr>
                        <m:e>
                          <m:d>
                            <m:dPr>
                              <m:ctrlPr>
                                <a:rPr lang="zh-TW" altLang="en-US" i="1">
                                  <a:solidFill>
                                    <a:srgbClr val="836967"/>
                                  </a:solidFill>
                                  <a:latin typeface="Cambria Math" panose="02040503050406030204" pitchFamily="18" charset="0"/>
                                </a:rPr>
                              </m:ctrlPr>
                            </m:dPr>
                            <m:e>
                              <m:f>
                                <m:fPr>
                                  <m:ctrlPr>
                                    <a:rPr lang="zh-TW" altLang="en-US" i="1">
                                      <a:solidFill>
                                        <a:srgbClr val="836967"/>
                                      </a:solidFill>
                                      <a:latin typeface="Cambria Math" panose="02040503050406030204" pitchFamily="18" charset="0"/>
                                    </a:rPr>
                                  </m:ctrlPr>
                                </m:fPr>
                                <m:num>
                                  <m:r>
                                    <a:rPr lang="zh-TW" altLang="en-US" i="0">
                                      <a:latin typeface="Cambria Math" panose="02040503050406030204" pitchFamily="18" charset="0"/>
                                    </a:rPr>
                                    <m:t>2</m:t>
                                  </m:r>
                                </m:num>
                                <m:den>
                                  <m:r>
                                    <a:rPr lang="zh-TW" altLang="en-US" i="0">
                                      <a:latin typeface="Cambria Math" panose="02040503050406030204" pitchFamily="18" charset="0"/>
                                    </a:rPr>
                                    <m:t>1+</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cos</m:t>
                                      </m:r>
                                    </m:fName>
                                    <m:e>
                                      <m:r>
                                        <a:rPr lang="zh-TW" altLang="en-US" i="1">
                                          <a:latin typeface="Cambria Math" panose="02040503050406030204" pitchFamily="18" charset="0"/>
                                        </a:rPr>
                                        <m:t>𝜃</m:t>
                                      </m:r>
                                    </m:e>
                                  </m:func>
                                </m:den>
                              </m:f>
                            </m:e>
                          </m:d>
                        </m:e>
                        <m:sup>
                          <m:r>
                            <a:rPr lang="zh-TW" altLang="en-US" i="1">
                              <a:latin typeface="Cambria Math" panose="02040503050406030204" pitchFamily="18" charset="0"/>
                            </a:rPr>
                            <m:t>𝛼</m:t>
                          </m:r>
                        </m:sup>
                      </m:sSup>
                    </m:oMath>
                  </m:oMathPara>
                </a14:m>
                <a:endParaRPr lang="zh-TW" altLang="en-US" dirty="0"/>
              </a:p>
            </p:txBody>
          </p:sp>
        </mc:Choice>
        <mc:Fallback xmlns="">
          <p:sp>
            <p:nvSpPr>
              <p:cNvPr id="126" name="文字方塊 125">
                <a:extLst>
                  <a:ext uri="{FF2B5EF4-FFF2-40B4-BE49-F238E27FC236}">
                    <a16:creationId xmlns:a16="http://schemas.microsoft.com/office/drawing/2014/main" id="{53829893-FF53-E328-D726-5C75C34AE5EF}"/>
                  </a:ext>
                </a:extLst>
              </p:cNvPr>
              <p:cNvSpPr txBox="1">
                <a:spLocks noRot="1" noChangeAspect="1" noMove="1" noResize="1" noEditPoints="1" noAdjustHandles="1" noChangeArrowheads="1" noChangeShapeType="1" noTextEdit="1"/>
              </p:cNvSpPr>
              <p:nvPr/>
            </p:nvSpPr>
            <p:spPr>
              <a:xfrm>
                <a:off x="9996607" y="195117"/>
                <a:ext cx="1990610" cy="654475"/>
              </a:xfrm>
              <a:prstGeom prst="rect">
                <a:avLst/>
              </a:prstGeom>
              <a:blipFill>
                <a:blip r:embed="rId20"/>
                <a:stretch>
                  <a:fillRect/>
                </a:stretch>
              </a:blipFill>
            </p:spPr>
            <p:txBody>
              <a:bodyPr/>
              <a:lstStyle/>
              <a:p>
                <a:r>
                  <a:rPr lang="zh-TW" altLang="en-US">
                    <a:noFill/>
                  </a:rPr>
                  <a:t> </a:t>
                </a:r>
              </a:p>
            </p:txBody>
          </p:sp>
        </mc:Fallback>
      </mc:AlternateContent>
      <p:sp>
        <p:nvSpPr>
          <p:cNvPr id="128" name="文字方塊 127">
            <a:extLst>
              <a:ext uri="{FF2B5EF4-FFF2-40B4-BE49-F238E27FC236}">
                <a16:creationId xmlns:a16="http://schemas.microsoft.com/office/drawing/2014/main" id="{9F44C6E9-BC8E-6335-FD8E-023AFCD30A2A}"/>
              </a:ext>
            </a:extLst>
          </p:cNvPr>
          <p:cNvSpPr txBox="1"/>
          <p:nvPr/>
        </p:nvSpPr>
        <p:spPr>
          <a:xfrm>
            <a:off x="156416" y="6084098"/>
            <a:ext cx="4927647" cy="646331"/>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Proposed Algorithm: (Emp-PINNs)</a:t>
            </a:r>
          </a:p>
          <a:p>
            <a:r>
              <a:rPr lang="en-US" altLang="zh-TW" dirty="0">
                <a:latin typeface="Arial" panose="020B0604020202020204" pitchFamily="34" charset="0"/>
                <a:cs typeface="Arial" panose="020B0604020202020204" pitchFamily="34" charset="0"/>
              </a:rPr>
              <a:t>Empirical Physics Informed Neural Networks</a:t>
            </a:r>
            <a:endParaRPr lang="zh-TW" altLang="en-US" dirty="0">
              <a:latin typeface="Arial" panose="020B0604020202020204" pitchFamily="34" charset="0"/>
              <a:cs typeface="Arial" panose="020B0604020202020204" pitchFamily="34" charset="0"/>
            </a:endParaRPr>
          </a:p>
        </p:txBody>
      </p:sp>
      <p:sp>
        <p:nvSpPr>
          <p:cNvPr id="135" name="矩形 134">
            <a:extLst>
              <a:ext uri="{FF2B5EF4-FFF2-40B4-BE49-F238E27FC236}">
                <a16:creationId xmlns:a16="http://schemas.microsoft.com/office/drawing/2014/main" id="{B756B16F-3C82-CB70-3FD9-6ED363B123CE}"/>
              </a:ext>
            </a:extLst>
          </p:cNvPr>
          <p:cNvSpPr/>
          <p:nvPr/>
        </p:nvSpPr>
        <p:spPr>
          <a:xfrm>
            <a:off x="1906555" y="2221834"/>
            <a:ext cx="8378889" cy="24143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a:extLst>
              <a:ext uri="{FF2B5EF4-FFF2-40B4-BE49-F238E27FC236}">
                <a16:creationId xmlns:a16="http://schemas.microsoft.com/office/drawing/2014/main" id="{5B1599B8-A438-8D50-5CBC-360F57065EDE}"/>
              </a:ext>
            </a:extLst>
          </p:cNvPr>
          <p:cNvSpPr txBox="1"/>
          <p:nvPr/>
        </p:nvSpPr>
        <p:spPr>
          <a:xfrm>
            <a:off x="1856003" y="1814203"/>
            <a:ext cx="1744058" cy="369332"/>
          </a:xfrm>
          <a:prstGeom prst="rect">
            <a:avLst/>
          </a:prstGeom>
          <a:noFill/>
        </p:spPr>
        <p:txBody>
          <a:bodyPr wrap="square" rtlCol="0">
            <a:spAutoFit/>
          </a:bodyPr>
          <a:lstStyle/>
          <a:p>
            <a:r>
              <a:rPr lang="en-US" altLang="zh-TW" b="1" dirty="0">
                <a:solidFill>
                  <a:srgbClr val="00B050"/>
                </a:solidFill>
                <a:latin typeface="Arial" panose="020B0604020202020204" pitchFamily="34" charset="0"/>
                <a:cs typeface="Arial" panose="020B0604020202020204" pitchFamily="34" charset="0"/>
              </a:rPr>
              <a:t>Vanilla DNN</a:t>
            </a:r>
            <a:endParaRPr lang="zh-TW" altLang="en-US" b="1" dirty="0">
              <a:solidFill>
                <a:srgbClr val="00B050"/>
              </a:solidFill>
              <a:latin typeface="Arial" panose="020B0604020202020204" pitchFamily="34" charset="0"/>
              <a:cs typeface="Arial" panose="020B0604020202020204" pitchFamily="34" charset="0"/>
            </a:endParaRPr>
          </a:p>
        </p:txBody>
      </p:sp>
      <p:sp>
        <p:nvSpPr>
          <p:cNvPr id="139" name="矩形 138">
            <a:extLst>
              <a:ext uri="{FF2B5EF4-FFF2-40B4-BE49-F238E27FC236}">
                <a16:creationId xmlns:a16="http://schemas.microsoft.com/office/drawing/2014/main" id="{11CE309F-F72F-3107-B834-B6DBAF004A45}"/>
              </a:ext>
            </a:extLst>
          </p:cNvPr>
          <p:cNvSpPr/>
          <p:nvPr/>
        </p:nvSpPr>
        <p:spPr>
          <a:xfrm>
            <a:off x="1642188" y="1385596"/>
            <a:ext cx="8901241" cy="34029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文字方塊 139">
            <a:extLst>
              <a:ext uri="{FF2B5EF4-FFF2-40B4-BE49-F238E27FC236}">
                <a16:creationId xmlns:a16="http://schemas.microsoft.com/office/drawing/2014/main" id="{883FBB8E-6764-A7D8-E4B8-8AA240E8CD0D}"/>
              </a:ext>
            </a:extLst>
          </p:cNvPr>
          <p:cNvSpPr txBox="1"/>
          <p:nvPr/>
        </p:nvSpPr>
        <p:spPr>
          <a:xfrm>
            <a:off x="1569435" y="992203"/>
            <a:ext cx="2078834" cy="369332"/>
          </a:xfrm>
          <a:prstGeom prst="rect">
            <a:avLst/>
          </a:prstGeom>
          <a:noFill/>
        </p:spPr>
        <p:txBody>
          <a:bodyPr wrap="square" rtlCol="0">
            <a:spAutoFit/>
          </a:bodyPr>
          <a:lstStyle/>
          <a:p>
            <a:r>
              <a:rPr lang="en-US" altLang="zh-TW" b="1" dirty="0">
                <a:solidFill>
                  <a:srgbClr val="FF0000"/>
                </a:solidFill>
                <a:latin typeface="Arial" panose="020B0604020202020204" pitchFamily="34" charset="0"/>
                <a:cs typeface="Arial" panose="020B0604020202020204" pitchFamily="34" charset="0"/>
              </a:rPr>
              <a:t>Empirical PINNs</a:t>
            </a:r>
            <a:endParaRPr lang="zh-TW" alt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1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25" grpId="0"/>
      <p:bldP spid="128" grpId="0"/>
      <p:bldP spid="139" grpId="0" animBg="1"/>
      <p:bldP spid="14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字方塊 7">
            <a:extLst>
              <a:ext uri="{FF2B5EF4-FFF2-40B4-BE49-F238E27FC236}">
                <a16:creationId xmlns:a16="http://schemas.microsoft.com/office/drawing/2014/main" id="{8220480C-7E96-D319-9DA0-CA68FD900179}"/>
              </a:ext>
            </a:extLst>
          </p:cNvPr>
          <p:cNvSpPr txBox="1"/>
          <p:nvPr/>
        </p:nvSpPr>
        <p:spPr>
          <a:xfrm>
            <a:off x="257268" y="1950786"/>
            <a:ext cx="5006965" cy="92725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TW" sz="1600" dirty="0">
                <a:latin typeface="Arial" panose="020B0604020202020204" pitchFamily="34" charset="0"/>
                <a:cs typeface="Arial" panose="020B0604020202020204" pitchFamily="34" charset="0"/>
              </a:rPr>
              <a:t> The algorithmic process used for a single output</a:t>
            </a:r>
          </a:p>
        </p:txBody>
      </p:sp>
      <p:pic>
        <p:nvPicPr>
          <p:cNvPr id="5" name="圖片 4">
            <a:extLst>
              <a:ext uri="{FF2B5EF4-FFF2-40B4-BE49-F238E27FC236}">
                <a16:creationId xmlns:a16="http://schemas.microsoft.com/office/drawing/2014/main" id="{167C37D8-488C-2FAA-B7E2-229DB5DF3AE9}"/>
              </a:ext>
            </a:extLst>
          </p:cNvPr>
          <p:cNvPicPr>
            <a:picLocks noChangeAspect="1"/>
          </p:cNvPicPr>
          <p:nvPr/>
        </p:nvPicPr>
        <p:blipFill>
          <a:blip r:embed="rId2"/>
          <a:stretch>
            <a:fillRect/>
          </a:stretch>
        </p:blipFill>
        <p:spPr>
          <a:xfrm>
            <a:off x="6356827" y="621223"/>
            <a:ext cx="4667332" cy="5722924"/>
          </a:xfrm>
          <a:prstGeom prst="rect">
            <a:avLst/>
          </a:prstGeom>
        </p:spPr>
      </p:pic>
      <p:grpSp>
        <p:nvGrpSpPr>
          <p:cNvPr id="67" name="群組 66">
            <a:extLst>
              <a:ext uri="{FF2B5EF4-FFF2-40B4-BE49-F238E27FC236}">
                <a16:creationId xmlns:a16="http://schemas.microsoft.com/office/drawing/2014/main" id="{5522C781-F225-31F4-54E6-FBE6B51E5C20}"/>
              </a:ext>
            </a:extLst>
          </p:cNvPr>
          <p:cNvGrpSpPr/>
          <p:nvPr/>
        </p:nvGrpSpPr>
        <p:grpSpPr>
          <a:xfrm>
            <a:off x="406787" y="3482685"/>
            <a:ext cx="4948984" cy="2551355"/>
            <a:chOff x="1022378" y="2154618"/>
            <a:chExt cx="8688889" cy="4810117"/>
          </a:xfrm>
        </p:grpSpPr>
        <mc:AlternateContent xmlns:mc="http://schemas.openxmlformats.org/markup-compatibility/2006" xmlns:a14="http://schemas.microsoft.com/office/drawing/2010/main">
          <mc:Choice Requires="a14">
            <p:sp>
              <p:nvSpPr>
                <p:cNvPr id="2" name="橢圓 1">
                  <a:extLst>
                    <a:ext uri="{FF2B5EF4-FFF2-40B4-BE49-F238E27FC236}">
                      <a16:creationId xmlns:a16="http://schemas.microsoft.com/office/drawing/2014/main" id="{3FFC8316-C613-679F-FBA6-A2C9735212BA}"/>
                    </a:ext>
                  </a:extLst>
                </p:cNvPr>
                <p:cNvSpPr/>
                <p:nvPr/>
              </p:nvSpPr>
              <p:spPr>
                <a:xfrm>
                  <a:off x="2123389" y="2154618"/>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2" name="橢圓 1">
                  <a:extLst>
                    <a:ext uri="{FF2B5EF4-FFF2-40B4-BE49-F238E27FC236}">
                      <a16:creationId xmlns:a16="http://schemas.microsoft.com/office/drawing/2014/main" id="{3FFC8316-C613-679F-FBA6-A2C9735212BA}"/>
                    </a:ext>
                  </a:extLst>
                </p:cNvPr>
                <p:cNvSpPr>
                  <a:spLocks noRot="1" noChangeAspect="1" noMove="1" noResize="1" noEditPoints="1" noAdjustHandles="1" noChangeArrowheads="1" noChangeShapeType="1" noTextEdit="1"/>
                </p:cNvSpPr>
                <p:nvPr/>
              </p:nvSpPr>
              <p:spPr>
                <a:xfrm>
                  <a:off x="2123389" y="2154618"/>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橢圓 2">
                  <a:extLst>
                    <a:ext uri="{FF2B5EF4-FFF2-40B4-BE49-F238E27FC236}">
                      <a16:creationId xmlns:a16="http://schemas.microsoft.com/office/drawing/2014/main" id="{ED8B3F86-C034-81B9-6766-2181F2B21937}"/>
                    </a:ext>
                  </a:extLst>
                </p:cNvPr>
                <p:cNvSpPr/>
                <p:nvPr/>
              </p:nvSpPr>
              <p:spPr>
                <a:xfrm>
                  <a:off x="2991818" y="2994157"/>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3" name="橢圓 2">
                  <a:extLst>
                    <a:ext uri="{FF2B5EF4-FFF2-40B4-BE49-F238E27FC236}">
                      <a16:creationId xmlns:a16="http://schemas.microsoft.com/office/drawing/2014/main" id="{ED8B3F86-C034-81B9-6766-2181F2B21937}"/>
                    </a:ext>
                  </a:extLst>
                </p:cNvPr>
                <p:cNvSpPr>
                  <a:spLocks noRot="1" noChangeAspect="1" noMove="1" noResize="1" noEditPoints="1" noAdjustHandles="1" noChangeArrowheads="1" noChangeShapeType="1" noTextEdit="1"/>
                </p:cNvSpPr>
                <p:nvPr/>
              </p:nvSpPr>
              <p:spPr>
                <a:xfrm>
                  <a:off x="2991818" y="2994157"/>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橢圓 3">
                  <a:extLst>
                    <a:ext uri="{FF2B5EF4-FFF2-40B4-BE49-F238E27FC236}">
                      <a16:creationId xmlns:a16="http://schemas.microsoft.com/office/drawing/2014/main" id="{6DB22C11-AF76-B589-0BCA-7070A2D3AE94}"/>
                    </a:ext>
                  </a:extLst>
                </p:cNvPr>
                <p:cNvSpPr/>
                <p:nvPr/>
              </p:nvSpPr>
              <p:spPr>
                <a:xfrm>
                  <a:off x="2107821" y="3304353"/>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4" name="橢圓 3">
                  <a:extLst>
                    <a:ext uri="{FF2B5EF4-FFF2-40B4-BE49-F238E27FC236}">
                      <a16:creationId xmlns:a16="http://schemas.microsoft.com/office/drawing/2014/main" id="{6DB22C11-AF76-B589-0BCA-7070A2D3AE94}"/>
                    </a:ext>
                  </a:extLst>
                </p:cNvPr>
                <p:cNvSpPr>
                  <a:spLocks noRot="1" noChangeAspect="1" noMove="1" noResize="1" noEditPoints="1" noAdjustHandles="1" noChangeArrowheads="1" noChangeShapeType="1" noTextEdit="1"/>
                </p:cNvSpPr>
                <p:nvPr/>
              </p:nvSpPr>
              <p:spPr>
                <a:xfrm>
                  <a:off x="2107821" y="3304353"/>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橢圓 5">
                  <a:extLst>
                    <a:ext uri="{FF2B5EF4-FFF2-40B4-BE49-F238E27FC236}">
                      <a16:creationId xmlns:a16="http://schemas.microsoft.com/office/drawing/2014/main" id="{C5375BC0-3F35-35B7-89EE-3A91FADC648B}"/>
                    </a:ext>
                  </a:extLst>
                </p:cNvPr>
                <p:cNvSpPr/>
                <p:nvPr/>
              </p:nvSpPr>
              <p:spPr>
                <a:xfrm>
                  <a:off x="2115384" y="3875998"/>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6" name="橢圓 5">
                  <a:extLst>
                    <a:ext uri="{FF2B5EF4-FFF2-40B4-BE49-F238E27FC236}">
                      <a16:creationId xmlns:a16="http://schemas.microsoft.com/office/drawing/2014/main" id="{C5375BC0-3F35-35B7-89EE-3A91FADC648B}"/>
                    </a:ext>
                  </a:extLst>
                </p:cNvPr>
                <p:cNvSpPr>
                  <a:spLocks noRot="1" noChangeAspect="1" noMove="1" noResize="1" noEditPoints="1" noAdjustHandles="1" noChangeArrowheads="1" noChangeShapeType="1" noTextEdit="1"/>
                </p:cNvSpPr>
                <p:nvPr/>
              </p:nvSpPr>
              <p:spPr>
                <a:xfrm>
                  <a:off x="2115384" y="3875998"/>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橢圓 6">
                  <a:extLst>
                    <a:ext uri="{FF2B5EF4-FFF2-40B4-BE49-F238E27FC236}">
                      <a16:creationId xmlns:a16="http://schemas.microsoft.com/office/drawing/2014/main" id="{80C04E5B-FFE2-EA0F-2183-E95254732736}"/>
                    </a:ext>
                  </a:extLst>
                </p:cNvPr>
                <p:cNvSpPr/>
                <p:nvPr/>
              </p:nvSpPr>
              <p:spPr>
                <a:xfrm>
                  <a:off x="2991818" y="2427922"/>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7" name="橢圓 6">
                  <a:extLst>
                    <a:ext uri="{FF2B5EF4-FFF2-40B4-BE49-F238E27FC236}">
                      <a16:creationId xmlns:a16="http://schemas.microsoft.com/office/drawing/2014/main" id="{80C04E5B-FFE2-EA0F-2183-E95254732736}"/>
                    </a:ext>
                  </a:extLst>
                </p:cNvPr>
                <p:cNvSpPr>
                  <a:spLocks noRot="1" noChangeAspect="1" noMove="1" noResize="1" noEditPoints="1" noAdjustHandles="1" noChangeArrowheads="1" noChangeShapeType="1" noTextEdit="1"/>
                </p:cNvSpPr>
                <p:nvPr/>
              </p:nvSpPr>
              <p:spPr>
                <a:xfrm>
                  <a:off x="2991818" y="2427922"/>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橢圓 8">
                  <a:extLst>
                    <a:ext uri="{FF2B5EF4-FFF2-40B4-BE49-F238E27FC236}">
                      <a16:creationId xmlns:a16="http://schemas.microsoft.com/office/drawing/2014/main" id="{F92428B6-1CF1-0F89-AC6C-60619BE63D83}"/>
                    </a:ext>
                  </a:extLst>
                </p:cNvPr>
                <p:cNvSpPr/>
                <p:nvPr/>
              </p:nvSpPr>
              <p:spPr>
                <a:xfrm>
                  <a:off x="2123387" y="2729485"/>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9" name="橢圓 8">
                  <a:extLst>
                    <a:ext uri="{FF2B5EF4-FFF2-40B4-BE49-F238E27FC236}">
                      <a16:creationId xmlns:a16="http://schemas.microsoft.com/office/drawing/2014/main" id="{F92428B6-1CF1-0F89-AC6C-60619BE63D83}"/>
                    </a:ext>
                  </a:extLst>
                </p:cNvPr>
                <p:cNvSpPr>
                  <a:spLocks noRot="1" noChangeAspect="1" noMove="1" noResize="1" noEditPoints="1" noAdjustHandles="1" noChangeArrowheads="1" noChangeShapeType="1" noTextEdit="1"/>
                </p:cNvSpPr>
                <p:nvPr/>
              </p:nvSpPr>
              <p:spPr>
                <a:xfrm>
                  <a:off x="2123387" y="2729485"/>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橢圓 10">
                  <a:extLst>
                    <a:ext uri="{FF2B5EF4-FFF2-40B4-BE49-F238E27FC236}">
                      <a16:creationId xmlns:a16="http://schemas.microsoft.com/office/drawing/2014/main" id="{1143B7D5-3C0E-68F3-3242-982AED22A1CC}"/>
                    </a:ext>
                  </a:extLst>
                </p:cNvPr>
                <p:cNvSpPr/>
                <p:nvPr/>
              </p:nvSpPr>
              <p:spPr>
                <a:xfrm>
                  <a:off x="2987345" y="3560392"/>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11" name="橢圓 10">
                  <a:extLst>
                    <a:ext uri="{FF2B5EF4-FFF2-40B4-BE49-F238E27FC236}">
                      <a16:creationId xmlns:a16="http://schemas.microsoft.com/office/drawing/2014/main" id="{1143B7D5-3C0E-68F3-3242-982AED22A1CC}"/>
                    </a:ext>
                  </a:extLst>
                </p:cNvPr>
                <p:cNvSpPr>
                  <a:spLocks noRot="1" noChangeAspect="1" noMove="1" noResize="1" noEditPoints="1" noAdjustHandles="1" noChangeArrowheads="1" noChangeShapeType="1" noTextEdit="1"/>
                </p:cNvSpPr>
                <p:nvPr/>
              </p:nvSpPr>
              <p:spPr>
                <a:xfrm>
                  <a:off x="2987345" y="3560392"/>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橢圓 14">
                  <a:extLst>
                    <a:ext uri="{FF2B5EF4-FFF2-40B4-BE49-F238E27FC236}">
                      <a16:creationId xmlns:a16="http://schemas.microsoft.com/office/drawing/2014/main" id="{24D9E8BB-AFF4-AA45-9C3A-42216F3CE6F3}"/>
                    </a:ext>
                  </a:extLst>
                </p:cNvPr>
                <p:cNvSpPr/>
                <p:nvPr/>
              </p:nvSpPr>
              <p:spPr>
                <a:xfrm>
                  <a:off x="1260973" y="2994158"/>
                  <a:ext cx="472624" cy="4032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solidFill>
                              <a:srgbClr val="002060"/>
                            </a:solidFill>
                            <a:latin typeface="Cambria Math" panose="02040503050406030204" pitchFamily="18" charset="0"/>
                          </a:rPr>
                          <m:t>𝐷𝑝</m:t>
                        </m:r>
                      </m:oMath>
                    </m:oMathPara>
                  </a14:m>
                  <a:endParaRPr lang="en-US" altLang="zh-TW" b="0" dirty="0">
                    <a:solidFill>
                      <a:srgbClr val="002060"/>
                    </a:solidFill>
                  </a:endParaRPr>
                </a:p>
              </p:txBody>
            </p:sp>
          </mc:Choice>
          <mc:Fallback xmlns="">
            <p:sp>
              <p:nvSpPr>
                <p:cNvPr id="15" name="橢圓 14">
                  <a:extLst>
                    <a:ext uri="{FF2B5EF4-FFF2-40B4-BE49-F238E27FC236}">
                      <a16:creationId xmlns:a16="http://schemas.microsoft.com/office/drawing/2014/main" id="{24D9E8BB-AFF4-AA45-9C3A-42216F3CE6F3}"/>
                    </a:ext>
                  </a:extLst>
                </p:cNvPr>
                <p:cNvSpPr>
                  <a:spLocks noRot="1" noChangeAspect="1" noMove="1" noResize="1" noEditPoints="1" noAdjustHandles="1" noChangeArrowheads="1" noChangeShapeType="1" noTextEdit="1"/>
                </p:cNvSpPr>
                <p:nvPr/>
              </p:nvSpPr>
              <p:spPr>
                <a:xfrm>
                  <a:off x="1260973" y="2994158"/>
                  <a:ext cx="472624" cy="403262"/>
                </a:xfrm>
                <a:prstGeom prst="ellipse">
                  <a:avLst/>
                </a:prstGeom>
                <a:blipFill>
                  <a:blip r:embed="rId4"/>
                  <a:stretch>
                    <a:fillRect l="-29545" r="-11364" b="-31429"/>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橢圓 16">
                  <a:extLst>
                    <a:ext uri="{FF2B5EF4-FFF2-40B4-BE49-F238E27FC236}">
                      <a16:creationId xmlns:a16="http://schemas.microsoft.com/office/drawing/2014/main" id="{EB29D794-0C58-FDA6-5537-AE937AD74460}"/>
                    </a:ext>
                  </a:extLst>
                </p:cNvPr>
                <p:cNvSpPr/>
                <p:nvPr/>
              </p:nvSpPr>
              <p:spPr>
                <a:xfrm>
                  <a:off x="1260973" y="2427923"/>
                  <a:ext cx="472624" cy="4032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solidFill>
                              <a:srgbClr val="002060"/>
                            </a:solidFill>
                            <a:latin typeface="Cambria Math" panose="02040503050406030204" pitchFamily="18" charset="0"/>
                          </a:rPr>
                          <m:t>𝐵𝑧</m:t>
                        </m:r>
                      </m:oMath>
                    </m:oMathPara>
                  </a14:m>
                  <a:endParaRPr lang="en-US" altLang="zh-TW" b="0" dirty="0">
                    <a:solidFill>
                      <a:srgbClr val="002060"/>
                    </a:solidFill>
                  </a:endParaRPr>
                </a:p>
              </p:txBody>
            </p:sp>
          </mc:Choice>
          <mc:Fallback xmlns="">
            <p:sp>
              <p:nvSpPr>
                <p:cNvPr id="17" name="橢圓 16">
                  <a:extLst>
                    <a:ext uri="{FF2B5EF4-FFF2-40B4-BE49-F238E27FC236}">
                      <a16:creationId xmlns:a16="http://schemas.microsoft.com/office/drawing/2014/main" id="{EB29D794-0C58-FDA6-5537-AE937AD74460}"/>
                    </a:ext>
                  </a:extLst>
                </p:cNvPr>
                <p:cNvSpPr>
                  <a:spLocks noRot="1" noChangeAspect="1" noMove="1" noResize="1" noEditPoints="1" noAdjustHandles="1" noChangeArrowheads="1" noChangeShapeType="1" noTextEdit="1"/>
                </p:cNvSpPr>
                <p:nvPr/>
              </p:nvSpPr>
              <p:spPr>
                <a:xfrm>
                  <a:off x="1260973" y="2427923"/>
                  <a:ext cx="472624" cy="403262"/>
                </a:xfrm>
                <a:prstGeom prst="ellipse">
                  <a:avLst/>
                </a:prstGeom>
                <a:blipFill>
                  <a:blip r:embed="rId5"/>
                  <a:stretch>
                    <a:fillRect l="-18182" r="-2273" b="-571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橢圓 18">
                  <a:extLst>
                    <a:ext uri="{FF2B5EF4-FFF2-40B4-BE49-F238E27FC236}">
                      <a16:creationId xmlns:a16="http://schemas.microsoft.com/office/drawing/2014/main" id="{0D2C1007-EE69-7461-807D-6E7F557A66F0}"/>
                    </a:ext>
                  </a:extLst>
                </p:cNvPr>
                <p:cNvSpPr/>
                <p:nvPr/>
              </p:nvSpPr>
              <p:spPr>
                <a:xfrm>
                  <a:off x="1256500" y="3560393"/>
                  <a:ext cx="472624" cy="4032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solidFill>
                              <a:srgbClr val="002060"/>
                            </a:solidFill>
                            <a:latin typeface="Cambria Math" panose="02040503050406030204" pitchFamily="18" charset="0"/>
                          </a:rPr>
                          <m:t>𝜃</m:t>
                        </m:r>
                      </m:oMath>
                    </m:oMathPara>
                  </a14:m>
                  <a:endParaRPr lang="en-US" altLang="zh-TW" b="0" dirty="0">
                    <a:solidFill>
                      <a:srgbClr val="002060"/>
                    </a:solidFill>
                  </a:endParaRPr>
                </a:p>
              </p:txBody>
            </p:sp>
          </mc:Choice>
          <mc:Fallback xmlns="">
            <p:sp>
              <p:nvSpPr>
                <p:cNvPr id="19" name="橢圓 18">
                  <a:extLst>
                    <a:ext uri="{FF2B5EF4-FFF2-40B4-BE49-F238E27FC236}">
                      <a16:creationId xmlns:a16="http://schemas.microsoft.com/office/drawing/2014/main" id="{0D2C1007-EE69-7461-807D-6E7F557A66F0}"/>
                    </a:ext>
                  </a:extLst>
                </p:cNvPr>
                <p:cNvSpPr>
                  <a:spLocks noRot="1" noChangeAspect="1" noMove="1" noResize="1" noEditPoints="1" noAdjustHandles="1" noChangeArrowheads="1" noChangeShapeType="1" noTextEdit="1"/>
                </p:cNvSpPr>
                <p:nvPr/>
              </p:nvSpPr>
              <p:spPr>
                <a:xfrm>
                  <a:off x="1256500" y="3560393"/>
                  <a:ext cx="472624" cy="403262"/>
                </a:xfrm>
                <a:prstGeom prst="ellipse">
                  <a:avLst/>
                </a:prstGeom>
                <a:blipFill>
                  <a:blip r:embed="rId6"/>
                  <a:stretch>
                    <a:fillRect l="-2273" b="-571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橢圓 20">
                  <a:extLst>
                    <a:ext uri="{FF2B5EF4-FFF2-40B4-BE49-F238E27FC236}">
                      <a16:creationId xmlns:a16="http://schemas.microsoft.com/office/drawing/2014/main" id="{9399256D-9FD7-7C0B-F608-3AE5E0DA87A9}"/>
                    </a:ext>
                  </a:extLst>
                </p:cNvPr>
                <p:cNvSpPr/>
                <p:nvPr/>
              </p:nvSpPr>
              <p:spPr>
                <a:xfrm>
                  <a:off x="3800852" y="3265148"/>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21" name="橢圓 20">
                  <a:extLst>
                    <a:ext uri="{FF2B5EF4-FFF2-40B4-BE49-F238E27FC236}">
                      <a16:creationId xmlns:a16="http://schemas.microsoft.com/office/drawing/2014/main" id="{9399256D-9FD7-7C0B-F608-3AE5E0DA87A9}"/>
                    </a:ext>
                  </a:extLst>
                </p:cNvPr>
                <p:cNvSpPr>
                  <a:spLocks noRot="1" noChangeAspect="1" noMove="1" noResize="1" noEditPoints="1" noAdjustHandles="1" noChangeArrowheads="1" noChangeShapeType="1" noTextEdit="1"/>
                </p:cNvSpPr>
                <p:nvPr/>
              </p:nvSpPr>
              <p:spPr>
                <a:xfrm>
                  <a:off x="3800852" y="3265148"/>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橢圓 21">
                  <a:extLst>
                    <a:ext uri="{FF2B5EF4-FFF2-40B4-BE49-F238E27FC236}">
                      <a16:creationId xmlns:a16="http://schemas.microsoft.com/office/drawing/2014/main" id="{02829E93-714A-14F4-52DC-D6D5966DC102}"/>
                    </a:ext>
                  </a:extLst>
                </p:cNvPr>
                <p:cNvSpPr/>
                <p:nvPr/>
              </p:nvSpPr>
              <p:spPr>
                <a:xfrm>
                  <a:off x="3800852" y="2698913"/>
                  <a:ext cx="472624" cy="4032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rPr>
                          <m:t>𝜎</m:t>
                        </m:r>
                      </m:oMath>
                    </m:oMathPara>
                  </a14:m>
                  <a:endParaRPr lang="en-US" altLang="zh-TW" b="0" dirty="0"/>
                </a:p>
              </p:txBody>
            </p:sp>
          </mc:Choice>
          <mc:Fallback xmlns="">
            <p:sp>
              <p:nvSpPr>
                <p:cNvPr id="22" name="橢圓 21">
                  <a:extLst>
                    <a:ext uri="{FF2B5EF4-FFF2-40B4-BE49-F238E27FC236}">
                      <a16:creationId xmlns:a16="http://schemas.microsoft.com/office/drawing/2014/main" id="{02829E93-714A-14F4-52DC-D6D5966DC102}"/>
                    </a:ext>
                  </a:extLst>
                </p:cNvPr>
                <p:cNvSpPr>
                  <a:spLocks noRot="1" noChangeAspect="1" noMove="1" noResize="1" noEditPoints="1" noAdjustHandles="1" noChangeArrowheads="1" noChangeShapeType="1" noTextEdit="1"/>
                </p:cNvSpPr>
                <p:nvPr/>
              </p:nvSpPr>
              <p:spPr>
                <a:xfrm>
                  <a:off x="3800852" y="2698913"/>
                  <a:ext cx="472624" cy="403262"/>
                </a:xfrm>
                <a:prstGeom prst="ellipse">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橢圓 22">
                  <a:extLst>
                    <a:ext uri="{FF2B5EF4-FFF2-40B4-BE49-F238E27FC236}">
                      <a16:creationId xmlns:a16="http://schemas.microsoft.com/office/drawing/2014/main" id="{818BF4FA-17B9-F18E-1E94-AE2AC5B231B2}"/>
                    </a:ext>
                  </a:extLst>
                </p:cNvPr>
                <p:cNvSpPr/>
                <p:nvPr/>
              </p:nvSpPr>
              <p:spPr>
                <a:xfrm>
                  <a:off x="4669283" y="2932178"/>
                  <a:ext cx="472624" cy="40326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400" b="0" i="1" smtClean="0">
                            <a:solidFill>
                              <a:srgbClr val="FF0000"/>
                            </a:solidFill>
                            <a:latin typeface="Cambria Math" panose="02040503050406030204" pitchFamily="18" charset="0"/>
                          </a:rPr>
                          <m:t>𝑟</m:t>
                        </m:r>
                        <m:r>
                          <a:rPr lang="en-US" altLang="zh-TW" sz="1400" b="0" i="1" smtClean="0">
                            <a:solidFill>
                              <a:srgbClr val="FF0000"/>
                            </a:solidFill>
                            <a:latin typeface="Cambria Math" panose="02040503050406030204" pitchFamily="18" charset="0"/>
                          </a:rPr>
                          <m:t>′</m:t>
                        </m:r>
                      </m:oMath>
                    </m:oMathPara>
                  </a14:m>
                  <a:endParaRPr lang="en-US" altLang="zh-TW" b="0" dirty="0">
                    <a:solidFill>
                      <a:srgbClr val="FF0000"/>
                    </a:solidFill>
                  </a:endParaRPr>
                </a:p>
              </p:txBody>
            </p:sp>
          </mc:Choice>
          <mc:Fallback xmlns="">
            <p:sp>
              <p:nvSpPr>
                <p:cNvPr id="23" name="橢圓 22">
                  <a:extLst>
                    <a:ext uri="{FF2B5EF4-FFF2-40B4-BE49-F238E27FC236}">
                      <a16:creationId xmlns:a16="http://schemas.microsoft.com/office/drawing/2014/main" id="{818BF4FA-17B9-F18E-1E94-AE2AC5B231B2}"/>
                    </a:ext>
                  </a:extLst>
                </p:cNvPr>
                <p:cNvSpPr>
                  <a:spLocks noRot="1" noChangeAspect="1" noMove="1" noResize="1" noEditPoints="1" noAdjustHandles="1" noChangeArrowheads="1" noChangeShapeType="1" noTextEdit="1"/>
                </p:cNvSpPr>
                <p:nvPr/>
              </p:nvSpPr>
              <p:spPr>
                <a:xfrm>
                  <a:off x="4669283" y="2932178"/>
                  <a:ext cx="472624" cy="403262"/>
                </a:xfrm>
                <a:prstGeom prst="ellipse">
                  <a:avLst/>
                </a:prstGeom>
                <a:blipFill>
                  <a:blip r:embed="rId7"/>
                  <a:stretch>
                    <a:fillRect l="-6667" t="-2857" b="-11429"/>
                  </a:stretch>
                </a:blipFill>
                <a:ln>
                  <a:noFill/>
                </a:ln>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9027438B-71DC-AB6E-6BA6-68FC7ADF2D39}"/>
                </a:ext>
              </a:extLst>
            </p:cNvPr>
            <p:cNvCxnSpPr>
              <a:stCxn id="17" idx="6"/>
              <a:endCxn id="2" idx="2"/>
            </p:cNvCxnSpPr>
            <p:nvPr/>
          </p:nvCxnSpPr>
          <p:spPr>
            <a:xfrm flipV="1">
              <a:off x="1733597" y="2356249"/>
              <a:ext cx="389792" cy="273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DBC4FD2-EDA6-7629-2A17-4C850E44FE42}"/>
                </a:ext>
              </a:extLst>
            </p:cNvPr>
            <p:cNvCxnSpPr>
              <a:stCxn id="17" idx="6"/>
              <a:endCxn id="9" idx="2"/>
            </p:cNvCxnSpPr>
            <p:nvPr/>
          </p:nvCxnSpPr>
          <p:spPr>
            <a:xfrm>
              <a:off x="1733597" y="2629554"/>
              <a:ext cx="389790" cy="301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3524D52-4F6D-560B-2157-14A125898777}"/>
                </a:ext>
              </a:extLst>
            </p:cNvPr>
            <p:cNvCxnSpPr>
              <a:stCxn id="17" idx="6"/>
              <a:endCxn id="4" idx="2"/>
            </p:cNvCxnSpPr>
            <p:nvPr/>
          </p:nvCxnSpPr>
          <p:spPr>
            <a:xfrm>
              <a:off x="1733597" y="2629554"/>
              <a:ext cx="374224" cy="876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EC9AED0-BF8F-6E05-086C-351A73327C4E}"/>
                </a:ext>
              </a:extLst>
            </p:cNvPr>
            <p:cNvCxnSpPr>
              <a:stCxn id="17" idx="6"/>
              <a:endCxn id="6" idx="2"/>
            </p:cNvCxnSpPr>
            <p:nvPr/>
          </p:nvCxnSpPr>
          <p:spPr>
            <a:xfrm>
              <a:off x="1733597" y="2629554"/>
              <a:ext cx="381787" cy="1448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9BCB58A-7F7F-AC33-15A1-4B231A1BD4F7}"/>
                </a:ext>
              </a:extLst>
            </p:cNvPr>
            <p:cNvCxnSpPr>
              <a:stCxn id="15" idx="6"/>
              <a:endCxn id="2" idx="2"/>
            </p:cNvCxnSpPr>
            <p:nvPr/>
          </p:nvCxnSpPr>
          <p:spPr>
            <a:xfrm flipV="1">
              <a:off x="1733597" y="2356249"/>
              <a:ext cx="389792" cy="839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888ADE8-3C60-E329-4427-C976E1699422}"/>
                </a:ext>
              </a:extLst>
            </p:cNvPr>
            <p:cNvCxnSpPr>
              <a:stCxn id="15" idx="6"/>
              <a:endCxn id="9" idx="2"/>
            </p:cNvCxnSpPr>
            <p:nvPr/>
          </p:nvCxnSpPr>
          <p:spPr>
            <a:xfrm flipV="1">
              <a:off x="1733597" y="2931116"/>
              <a:ext cx="389790" cy="264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70CF384-0593-E5F7-75EC-89D01B99C1EC}"/>
                </a:ext>
              </a:extLst>
            </p:cNvPr>
            <p:cNvCxnSpPr>
              <a:stCxn id="15" idx="6"/>
              <a:endCxn id="4" idx="2"/>
            </p:cNvCxnSpPr>
            <p:nvPr/>
          </p:nvCxnSpPr>
          <p:spPr>
            <a:xfrm>
              <a:off x="1733597" y="3195789"/>
              <a:ext cx="374224" cy="310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174886AB-81E5-B2CB-977F-68A09C4EFEFE}"/>
                </a:ext>
              </a:extLst>
            </p:cNvPr>
            <p:cNvCxnSpPr>
              <a:stCxn id="15" idx="6"/>
              <a:endCxn id="6" idx="2"/>
            </p:cNvCxnSpPr>
            <p:nvPr/>
          </p:nvCxnSpPr>
          <p:spPr>
            <a:xfrm>
              <a:off x="1733597" y="3195789"/>
              <a:ext cx="381787" cy="881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EB937D7D-9A16-44CD-590A-BD9163036099}"/>
                </a:ext>
              </a:extLst>
            </p:cNvPr>
            <p:cNvCxnSpPr>
              <a:stCxn id="19" idx="6"/>
              <a:endCxn id="2" idx="2"/>
            </p:cNvCxnSpPr>
            <p:nvPr/>
          </p:nvCxnSpPr>
          <p:spPr>
            <a:xfrm flipV="1">
              <a:off x="1729124" y="2356249"/>
              <a:ext cx="394265" cy="140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1B14C11-AFDE-95A3-B87F-EB834DD6410E}"/>
                </a:ext>
              </a:extLst>
            </p:cNvPr>
            <p:cNvCxnSpPr>
              <a:stCxn id="19" idx="6"/>
              <a:endCxn id="9" idx="2"/>
            </p:cNvCxnSpPr>
            <p:nvPr/>
          </p:nvCxnSpPr>
          <p:spPr>
            <a:xfrm flipV="1">
              <a:off x="1729124" y="2931116"/>
              <a:ext cx="394263" cy="830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AE24B057-26E3-09D0-6F38-439ED73AC681}"/>
                </a:ext>
              </a:extLst>
            </p:cNvPr>
            <p:cNvCxnSpPr>
              <a:stCxn id="19" idx="6"/>
              <a:endCxn id="4" idx="2"/>
            </p:cNvCxnSpPr>
            <p:nvPr/>
          </p:nvCxnSpPr>
          <p:spPr>
            <a:xfrm flipV="1">
              <a:off x="1729124" y="3505984"/>
              <a:ext cx="378697" cy="256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9BEC6CCB-636E-95F6-3E01-FD7843C52AFC}"/>
                </a:ext>
              </a:extLst>
            </p:cNvPr>
            <p:cNvCxnSpPr>
              <a:stCxn id="19" idx="6"/>
              <a:endCxn id="6" idx="2"/>
            </p:cNvCxnSpPr>
            <p:nvPr/>
          </p:nvCxnSpPr>
          <p:spPr>
            <a:xfrm>
              <a:off x="1729124" y="3762024"/>
              <a:ext cx="386260" cy="31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08F417C0-E7A0-ACBA-6012-9E131BE54B3C}"/>
                </a:ext>
              </a:extLst>
            </p:cNvPr>
            <p:cNvCxnSpPr>
              <a:stCxn id="2" idx="6"/>
              <a:endCxn id="7" idx="2"/>
            </p:cNvCxnSpPr>
            <p:nvPr/>
          </p:nvCxnSpPr>
          <p:spPr>
            <a:xfrm>
              <a:off x="2596013" y="2356249"/>
              <a:ext cx="395805" cy="273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75F2962C-989C-C75B-95F3-FB8351625D77}"/>
                </a:ext>
              </a:extLst>
            </p:cNvPr>
            <p:cNvCxnSpPr>
              <a:stCxn id="2" idx="6"/>
              <a:endCxn id="3" idx="2"/>
            </p:cNvCxnSpPr>
            <p:nvPr/>
          </p:nvCxnSpPr>
          <p:spPr>
            <a:xfrm>
              <a:off x="2596013" y="2356249"/>
              <a:ext cx="395805" cy="839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65DF430-E120-69BD-1C1A-BF230D78106B}"/>
                </a:ext>
              </a:extLst>
            </p:cNvPr>
            <p:cNvCxnSpPr>
              <a:stCxn id="2" idx="6"/>
              <a:endCxn id="11" idx="2"/>
            </p:cNvCxnSpPr>
            <p:nvPr/>
          </p:nvCxnSpPr>
          <p:spPr>
            <a:xfrm>
              <a:off x="2596013" y="2356249"/>
              <a:ext cx="391332" cy="1405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5ACE5195-6DAD-7A45-AB76-18D13C2631EE}"/>
                </a:ext>
              </a:extLst>
            </p:cNvPr>
            <p:cNvCxnSpPr>
              <a:stCxn id="9" idx="6"/>
              <a:endCxn id="7" idx="2"/>
            </p:cNvCxnSpPr>
            <p:nvPr/>
          </p:nvCxnSpPr>
          <p:spPr>
            <a:xfrm flipV="1">
              <a:off x="2596011" y="2629553"/>
              <a:ext cx="395807" cy="301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76816B28-FE89-7D58-B055-AC9CCD4E185D}"/>
                </a:ext>
              </a:extLst>
            </p:cNvPr>
            <p:cNvCxnSpPr>
              <a:stCxn id="9" idx="6"/>
              <a:endCxn id="3" idx="2"/>
            </p:cNvCxnSpPr>
            <p:nvPr/>
          </p:nvCxnSpPr>
          <p:spPr>
            <a:xfrm>
              <a:off x="2596011" y="2931116"/>
              <a:ext cx="395807" cy="264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F52DB37-53C6-24A4-D7D9-C21815010AC0}"/>
                </a:ext>
              </a:extLst>
            </p:cNvPr>
            <p:cNvCxnSpPr>
              <a:stCxn id="9" idx="6"/>
              <a:endCxn id="11" idx="2"/>
            </p:cNvCxnSpPr>
            <p:nvPr/>
          </p:nvCxnSpPr>
          <p:spPr>
            <a:xfrm>
              <a:off x="2596011" y="2931116"/>
              <a:ext cx="391334" cy="830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1A3AF36D-247D-25AC-5695-8EF4E5316D41}"/>
                </a:ext>
              </a:extLst>
            </p:cNvPr>
            <p:cNvCxnSpPr>
              <a:stCxn id="4" idx="6"/>
              <a:endCxn id="7" idx="2"/>
            </p:cNvCxnSpPr>
            <p:nvPr/>
          </p:nvCxnSpPr>
          <p:spPr>
            <a:xfrm flipV="1">
              <a:off x="2580445" y="2629553"/>
              <a:ext cx="411373" cy="876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B2BB85C8-1E84-3B7D-CED4-9D2E459840B0}"/>
                </a:ext>
              </a:extLst>
            </p:cNvPr>
            <p:cNvCxnSpPr>
              <a:stCxn id="4" idx="6"/>
              <a:endCxn id="3" idx="2"/>
            </p:cNvCxnSpPr>
            <p:nvPr/>
          </p:nvCxnSpPr>
          <p:spPr>
            <a:xfrm flipV="1">
              <a:off x="2580445" y="3195788"/>
              <a:ext cx="411373" cy="310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B634F1BD-CFCA-B11A-31F2-15B8EDF2A172}"/>
                </a:ext>
              </a:extLst>
            </p:cNvPr>
            <p:cNvCxnSpPr>
              <a:stCxn id="6" idx="6"/>
              <a:endCxn id="11" idx="2"/>
            </p:cNvCxnSpPr>
            <p:nvPr/>
          </p:nvCxnSpPr>
          <p:spPr>
            <a:xfrm flipV="1">
              <a:off x="2588008" y="3762023"/>
              <a:ext cx="399337" cy="315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9A262148-AA79-90A2-815A-0B45E91A2ED7}"/>
                </a:ext>
              </a:extLst>
            </p:cNvPr>
            <p:cNvCxnSpPr>
              <a:stCxn id="4" idx="6"/>
              <a:endCxn id="11" idx="2"/>
            </p:cNvCxnSpPr>
            <p:nvPr/>
          </p:nvCxnSpPr>
          <p:spPr>
            <a:xfrm>
              <a:off x="2580445" y="3505984"/>
              <a:ext cx="406900" cy="256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DDB9C63C-A887-D957-10C4-E89AC5E3B5DD}"/>
                </a:ext>
              </a:extLst>
            </p:cNvPr>
            <p:cNvCxnSpPr>
              <a:stCxn id="6" idx="6"/>
              <a:endCxn id="3" idx="2"/>
            </p:cNvCxnSpPr>
            <p:nvPr/>
          </p:nvCxnSpPr>
          <p:spPr>
            <a:xfrm flipV="1">
              <a:off x="2588008" y="3195788"/>
              <a:ext cx="403810" cy="881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543E90A0-37F5-B10C-73CF-FF9AB4876382}"/>
                </a:ext>
              </a:extLst>
            </p:cNvPr>
            <p:cNvCxnSpPr>
              <a:stCxn id="6" idx="6"/>
              <a:endCxn id="7" idx="2"/>
            </p:cNvCxnSpPr>
            <p:nvPr/>
          </p:nvCxnSpPr>
          <p:spPr>
            <a:xfrm flipV="1">
              <a:off x="2588008" y="2629553"/>
              <a:ext cx="403810" cy="1448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CDE00760-BE29-BFBB-C8F6-F6BB969AEB3E}"/>
                </a:ext>
              </a:extLst>
            </p:cNvPr>
            <p:cNvCxnSpPr>
              <a:stCxn id="7" idx="6"/>
              <a:endCxn id="22" idx="2"/>
            </p:cNvCxnSpPr>
            <p:nvPr/>
          </p:nvCxnSpPr>
          <p:spPr>
            <a:xfrm>
              <a:off x="3464442" y="2629553"/>
              <a:ext cx="336410" cy="270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3E8CF5FD-7B66-0A0B-61E3-5BA23E848D75}"/>
                </a:ext>
              </a:extLst>
            </p:cNvPr>
            <p:cNvCxnSpPr>
              <a:cxnSpLocks/>
              <a:stCxn id="7" idx="6"/>
              <a:endCxn id="21" idx="2"/>
            </p:cNvCxnSpPr>
            <p:nvPr/>
          </p:nvCxnSpPr>
          <p:spPr>
            <a:xfrm>
              <a:off x="3464442" y="2629553"/>
              <a:ext cx="336410" cy="837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C18E120F-F6CD-7A32-9D39-016BE27A7AD5}"/>
                </a:ext>
              </a:extLst>
            </p:cNvPr>
            <p:cNvCxnSpPr>
              <a:stCxn id="3" idx="6"/>
              <a:endCxn id="22" idx="2"/>
            </p:cNvCxnSpPr>
            <p:nvPr/>
          </p:nvCxnSpPr>
          <p:spPr>
            <a:xfrm flipV="1">
              <a:off x="3464442" y="2900544"/>
              <a:ext cx="336410" cy="295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AFE8137-DDEC-5284-A63C-FB10F9A6F362}"/>
                </a:ext>
              </a:extLst>
            </p:cNvPr>
            <p:cNvCxnSpPr>
              <a:endCxn id="21" idx="2"/>
            </p:cNvCxnSpPr>
            <p:nvPr/>
          </p:nvCxnSpPr>
          <p:spPr>
            <a:xfrm>
              <a:off x="3522983" y="3203168"/>
              <a:ext cx="277869" cy="263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DB70B86-CCC0-3355-A4BD-67A59F1DAEE8}"/>
                </a:ext>
              </a:extLst>
            </p:cNvPr>
            <p:cNvCxnSpPr>
              <a:stCxn id="11" idx="6"/>
              <a:endCxn id="22" idx="2"/>
            </p:cNvCxnSpPr>
            <p:nvPr/>
          </p:nvCxnSpPr>
          <p:spPr>
            <a:xfrm flipV="1">
              <a:off x="3459969" y="2900544"/>
              <a:ext cx="340883" cy="861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1E410DF5-D443-0D36-8837-30371E7DE733}"/>
                </a:ext>
              </a:extLst>
            </p:cNvPr>
            <p:cNvCxnSpPr>
              <a:stCxn id="11" idx="6"/>
              <a:endCxn id="21" idx="2"/>
            </p:cNvCxnSpPr>
            <p:nvPr/>
          </p:nvCxnSpPr>
          <p:spPr>
            <a:xfrm flipV="1">
              <a:off x="3459969" y="3466779"/>
              <a:ext cx="340883" cy="295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2C6D486E-DCB2-619D-864B-D16F01D1AAF3}"/>
                </a:ext>
              </a:extLst>
            </p:cNvPr>
            <p:cNvCxnSpPr>
              <a:stCxn id="22" idx="6"/>
              <a:endCxn id="23" idx="2"/>
            </p:cNvCxnSpPr>
            <p:nvPr/>
          </p:nvCxnSpPr>
          <p:spPr>
            <a:xfrm>
              <a:off x="4273476" y="2900544"/>
              <a:ext cx="395807" cy="233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BAD3C5B-8372-B9A3-46FD-45B5E900136D}"/>
                </a:ext>
              </a:extLst>
            </p:cNvPr>
            <p:cNvCxnSpPr>
              <a:stCxn id="21" idx="6"/>
              <a:endCxn id="23" idx="2"/>
            </p:cNvCxnSpPr>
            <p:nvPr/>
          </p:nvCxnSpPr>
          <p:spPr>
            <a:xfrm flipV="1">
              <a:off x="4273476" y="3133809"/>
              <a:ext cx="395807" cy="332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矩形: 圓角 55">
                  <a:extLst>
                    <a:ext uri="{FF2B5EF4-FFF2-40B4-BE49-F238E27FC236}">
                      <a16:creationId xmlns:a16="http://schemas.microsoft.com/office/drawing/2014/main" id="{B9827826-4C01-D3BB-D0A5-1011B99C322E}"/>
                    </a:ext>
                  </a:extLst>
                </p:cNvPr>
                <p:cNvSpPr/>
                <p:nvPr/>
              </p:nvSpPr>
              <p:spPr>
                <a:xfrm>
                  <a:off x="6096000" y="2192724"/>
                  <a:ext cx="3381516" cy="52205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0" b="0" i="1" smtClean="0">
                                <a:solidFill>
                                  <a:schemeClr val="tx1">
                                    <a:lumMod val="85000"/>
                                    <a:lumOff val="15000"/>
                                  </a:schemeClr>
                                </a:solidFill>
                                <a:latin typeface="Cambria Math" panose="02040503050406030204" pitchFamily="18" charset="0"/>
                              </a:rPr>
                            </m:ctrlPr>
                          </m:sSubPr>
                          <m:e>
                            <m:r>
                              <a:rPr lang="en-US" altLang="zh-TW" sz="1000" b="0" i="1" smtClean="0">
                                <a:solidFill>
                                  <a:schemeClr val="tx1">
                                    <a:lumMod val="85000"/>
                                    <a:lumOff val="15000"/>
                                  </a:schemeClr>
                                </a:solidFill>
                                <a:latin typeface="Cambria Math" panose="02040503050406030204" pitchFamily="18" charset="0"/>
                              </a:rPr>
                              <m:t>𝐿</m:t>
                            </m:r>
                          </m:e>
                          <m:sub>
                            <m:r>
                              <a:rPr lang="en-US" altLang="zh-TW" sz="1000" b="0" i="1" smtClean="0">
                                <a:solidFill>
                                  <a:schemeClr val="tx1">
                                    <a:lumMod val="85000"/>
                                    <a:lumOff val="15000"/>
                                  </a:schemeClr>
                                </a:solidFill>
                                <a:latin typeface="Cambria Math" panose="02040503050406030204" pitchFamily="18" charset="0"/>
                              </a:rPr>
                              <m:t>𝑒𝑚𝑝𝑟𝑖𝑐𝑎𝑙</m:t>
                            </m:r>
                          </m:sub>
                        </m:sSub>
                        <m:r>
                          <a:rPr lang="en-US" altLang="zh-TW" sz="1000" b="0" i="1" smtClean="0">
                            <a:solidFill>
                              <a:schemeClr val="tx1">
                                <a:lumMod val="85000"/>
                                <a:lumOff val="15000"/>
                              </a:schemeClr>
                            </a:solidFill>
                            <a:latin typeface="Cambria Math" panose="02040503050406030204" pitchFamily="18" charset="0"/>
                          </a:rPr>
                          <m:t>=</m:t>
                        </m:r>
                        <m:r>
                          <a:rPr lang="en-US" altLang="zh-TW" sz="1000" b="0" i="1" smtClean="0">
                            <a:solidFill>
                              <a:schemeClr val="tx1">
                                <a:lumMod val="85000"/>
                                <a:lumOff val="15000"/>
                              </a:schemeClr>
                            </a:solidFill>
                            <a:latin typeface="Cambria Math" panose="02040503050406030204" pitchFamily="18" charset="0"/>
                          </a:rPr>
                          <m:t>𝑀𝑆𝐸</m:t>
                        </m:r>
                        <m:r>
                          <a:rPr lang="en-US" altLang="zh-TW" sz="1000" b="0" i="1" smtClean="0">
                            <a:solidFill>
                              <a:schemeClr val="tx1">
                                <a:lumMod val="85000"/>
                                <a:lumOff val="15000"/>
                              </a:schemeClr>
                            </a:solidFill>
                            <a:latin typeface="Cambria Math" panose="02040503050406030204" pitchFamily="18" charset="0"/>
                          </a:rPr>
                          <m:t>(</m:t>
                        </m:r>
                        <m:r>
                          <a:rPr lang="en-US" altLang="zh-TW" sz="1000" b="0" i="1" smtClean="0">
                            <a:solidFill>
                              <a:schemeClr val="tx1">
                                <a:lumMod val="85000"/>
                                <a:lumOff val="15000"/>
                              </a:schemeClr>
                            </a:solidFill>
                            <a:latin typeface="Cambria Math" panose="02040503050406030204" pitchFamily="18" charset="0"/>
                          </a:rPr>
                          <m:t>𝑟</m:t>
                        </m:r>
                        <m:r>
                          <a:rPr lang="en-US" altLang="zh-TW" sz="1000" b="0" i="1" smtClean="0">
                            <a:solidFill>
                              <a:schemeClr val="tx1">
                                <a:lumMod val="85000"/>
                                <a:lumOff val="15000"/>
                              </a:schemeClr>
                            </a:solidFill>
                            <a:latin typeface="Cambria Math" panose="02040503050406030204" pitchFamily="18" charset="0"/>
                          </a:rPr>
                          <m:t>′, </m:t>
                        </m:r>
                        <m:sSub>
                          <m:sSubPr>
                            <m:ctrlPr>
                              <a:rPr lang="en-US" altLang="zh-TW" sz="1000" b="0" i="1" smtClean="0">
                                <a:solidFill>
                                  <a:schemeClr val="tx1">
                                    <a:lumMod val="85000"/>
                                    <a:lumOff val="15000"/>
                                  </a:schemeClr>
                                </a:solidFill>
                                <a:latin typeface="Cambria Math" panose="02040503050406030204" pitchFamily="18" charset="0"/>
                              </a:rPr>
                            </m:ctrlPr>
                          </m:sSubPr>
                          <m:e>
                            <m:r>
                              <a:rPr lang="en-US" altLang="zh-TW" sz="1000" b="0" i="1" smtClean="0">
                                <a:solidFill>
                                  <a:schemeClr val="tx1">
                                    <a:lumMod val="85000"/>
                                    <a:lumOff val="15000"/>
                                  </a:schemeClr>
                                </a:solidFill>
                                <a:latin typeface="Cambria Math" panose="02040503050406030204" pitchFamily="18" charset="0"/>
                              </a:rPr>
                              <m:t>𝑟</m:t>
                            </m:r>
                          </m:e>
                          <m:sub>
                            <m:r>
                              <a:rPr lang="en-US" altLang="zh-TW" sz="1000" b="0" i="1" smtClean="0">
                                <a:solidFill>
                                  <a:schemeClr val="tx1">
                                    <a:lumMod val="85000"/>
                                    <a:lumOff val="15000"/>
                                  </a:schemeClr>
                                </a:solidFill>
                                <a:latin typeface="Cambria Math" panose="02040503050406030204" pitchFamily="18" charset="0"/>
                              </a:rPr>
                              <m:t>𝑒𝑚𝑝𝑖𝑟𝑖𝑐𝑎𝑙</m:t>
                            </m:r>
                          </m:sub>
                        </m:sSub>
                        <m:r>
                          <a:rPr lang="en-US" altLang="zh-TW" sz="1000" b="0" i="1" smtClean="0">
                            <a:solidFill>
                              <a:schemeClr val="tx1">
                                <a:lumMod val="85000"/>
                                <a:lumOff val="15000"/>
                              </a:schemeClr>
                            </a:solidFill>
                            <a:latin typeface="Cambria Math" panose="02040503050406030204" pitchFamily="18" charset="0"/>
                          </a:rPr>
                          <m:t>)</m:t>
                        </m:r>
                      </m:oMath>
                    </m:oMathPara>
                  </a14:m>
                  <a:endParaRPr lang="zh-TW" altLang="en-US" dirty="0"/>
                </a:p>
              </p:txBody>
            </p:sp>
          </mc:Choice>
          <mc:Fallback xmlns="">
            <p:sp>
              <p:nvSpPr>
                <p:cNvPr id="56" name="矩形: 圓角 55">
                  <a:extLst>
                    <a:ext uri="{FF2B5EF4-FFF2-40B4-BE49-F238E27FC236}">
                      <a16:creationId xmlns:a16="http://schemas.microsoft.com/office/drawing/2014/main" id="{B9827826-4C01-D3BB-D0A5-1011B99C322E}"/>
                    </a:ext>
                  </a:extLst>
                </p:cNvPr>
                <p:cNvSpPr>
                  <a:spLocks noRot="1" noChangeAspect="1" noMove="1" noResize="1" noEditPoints="1" noAdjustHandles="1" noChangeArrowheads="1" noChangeShapeType="1" noTextEdit="1"/>
                </p:cNvSpPr>
                <p:nvPr/>
              </p:nvSpPr>
              <p:spPr>
                <a:xfrm>
                  <a:off x="6096000" y="2192724"/>
                  <a:ext cx="3381516" cy="522052"/>
                </a:xfrm>
                <a:prstGeom prst="roundRect">
                  <a:avLst/>
                </a:prstGeom>
                <a:blipFill>
                  <a:blip r:embed="rId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圓角 56">
                  <a:extLst>
                    <a:ext uri="{FF2B5EF4-FFF2-40B4-BE49-F238E27FC236}">
                      <a16:creationId xmlns:a16="http://schemas.microsoft.com/office/drawing/2014/main" id="{E7191FD3-E21D-182E-C03D-46D184D95979}"/>
                    </a:ext>
                  </a:extLst>
                </p:cNvPr>
                <p:cNvSpPr/>
                <p:nvPr/>
              </p:nvSpPr>
              <p:spPr>
                <a:xfrm>
                  <a:off x="6096000" y="3211289"/>
                  <a:ext cx="3381516" cy="522052"/>
                </a:xfrm>
                <a:prstGeom prst="roundRect">
                  <a:avLst/>
                </a:prstGeom>
                <a:solidFill>
                  <a:srgbClr val="9EA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0" i="1" smtClean="0">
                                <a:solidFill>
                                  <a:schemeClr val="tx1">
                                    <a:lumMod val="85000"/>
                                    <a:lumOff val="15000"/>
                                  </a:schemeClr>
                                </a:solidFill>
                                <a:latin typeface="Cambria Math" panose="02040503050406030204" pitchFamily="18" charset="0"/>
                              </a:rPr>
                            </m:ctrlPr>
                          </m:sSubPr>
                          <m:e>
                            <m:r>
                              <a:rPr lang="en-US" altLang="zh-TW" sz="1200" b="0" i="1" smtClean="0">
                                <a:solidFill>
                                  <a:schemeClr val="tx1">
                                    <a:lumMod val="85000"/>
                                    <a:lumOff val="15000"/>
                                  </a:schemeClr>
                                </a:solidFill>
                                <a:latin typeface="Cambria Math" panose="02040503050406030204" pitchFamily="18" charset="0"/>
                              </a:rPr>
                              <m:t>𝐿</m:t>
                            </m:r>
                          </m:e>
                          <m:sub>
                            <m:r>
                              <a:rPr lang="en-US" altLang="zh-TW" sz="1200" b="0" i="1" smtClean="0">
                                <a:solidFill>
                                  <a:schemeClr val="tx1">
                                    <a:lumMod val="85000"/>
                                    <a:lumOff val="15000"/>
                                  </a:schemeClr>
                                </a:solidFill>
                                <a:latin typeface="Cambria Math" panose="02040503050406030204" pitchFamily="18" charset="0"/>
                              </a:rPr>
                              <m:t>𝑑𝑎𝑡𝑎</m:t>
                            </m:r>
                          </m:sub>
                        </m:sSub>
                        <m:r>
                          <a:rPr lang="en-US" altLang="zh-TW" sz="1200" b="0" i="1" smtClean="0">
                            <a:solidFill>
                              <a:schemeClr val="tx1">
                                <a:lumMod val="85000"/>
                                <a:lumOff val="15000"/>
                              </a:schemeClr>
                            </a:solidFill>
                            <a:latin typeface="Cambria Math" panose="02040503050406030204" pitchFamily="18" charset="0"/>
                          </a:rPr>
                          <m:t>=</m:t>
                        </m:r>
                        <m:r>
                          <a:rPr lang="en-US" altLang="zh-TW" sz="1200" b="0" i="1" smtClean="0">
                            <a:solidFill>
                              <a:schemeClr val="tx1">
                                <a:lumMod val="85000"/>
                                <a:lumOff val="15000"/>
                              </a:schemeClr>
                            </a:solidFill>
                            <a:latin typeface="Cambria Math" panose="02040503050406030204" pitchFamily="18" charset="0"/>
                          </a:rPr>
                          <m:t>𝑀𝑆𝐸</m:t>
                        </m:r>
                        <m:r>
                          <a:rPr lang="en-US" altLang="zh-TW" sz="1200" b="0" i="1" smtClean="0">
                            <a:solidFill>
                              <a:schemeClr val="tx1">
                                <a:lumMod val="85000"/>
                                <a:lumOff val="15000"/>
                              </a:schemeClr>
                            </a:solidFill>
                            <a:latin typeface="Cambria Math" panose="02040503050406030204" pitchFamily="18" charset="0"/>
                          </a:rPr>
                          <m:t>(</m:t>
                        </m:r>
                        <m:r>
                          <a:rPr lang="en-US" altLang="zh-TW" sz="1200" b="0" i="1" smtClean="0">
                            <a:solidFill>
                              <a:schemeClr val="tx1">
                                <a:lumMod val="85000"/>
                                <a:lumOff val="15000"/>
                              </a:schemeClr>
                            </a:solidFill>
                            <a:latin typeface="Cambria Math" panose="02040503050406030204" pitchFamily="18" charset="0"/>
                          </a:rPr>
                          <m:t>𝑟</m:t>
                        </m:r>
                        <m:r>
                          <a:rPr lang="en-US" altLang="zh-TW" sz="1200" b="0" i="1" smtClean="0">
                            <a:solidFill>
                              <a:schemeClr val="tx1">
                                <a:lumMod val="85000"/>
                                <a:lumOff val="15000"/>
                              </a:schemeClr>
                            </a:solidFill>
                            <a:latin typeface="Cambria Math" panose="02040503050406030204" pitchFamily="18" charset="0"/>
                          </a:rPr>
                          <m:t>′, </m:t>
                        </m:r>
                        <m:sSub>
                          <m:sSubPr>
                            <m:ctrlPr>
                              <a:rPr lang="en-US" altLang="zh-TW" sz="1200" b="0" i="1" smtClean="0">
                                <a:solidFill>
                                  <a:schemeClr val="tx1">
                                    <a:lumMod val="85000"/>
                                    <a:lumOff val="15000"/>
                                  </a:schemeClr>
                                </a:solidFill>
                                <a:latin typeface="Cambria Math" panose="02040503050406030204" pitchFamily="18" charset="0"/>
                              </a:rPr>
                            </m:ctrlPr>
                          </m:sSubPr>
                          <m:e>
                            <m:r>
                              <a:rPr lang="en-US" altLang="zh-TW" sz="1200" b="0" i="1" smtClean="0">
                                <a:solidFill>
                                  <a:schemeClr val="tx1">
                                    <a:lumMod val="85000"/>
                                    <a:lumOff val="15000"/>
                                  </a:schemeClr>
                                </a:solidFill>
                                <a:latin typeface="Cambria Math" panose="02040503050406030204" pitchFamily="18" charset="0"/>
                              </a:rPr>
                              <m:t>𝑟</m:t>
                            </m:r>
                          </m:e>
                          <m:sub>
                            <m:r>
                              <a:rPr lang="en-US" altLang="zh-TW" sz="1200" b="0" i="1" smtClean="0">
                                <a:solidFill>
                                  <a:schemeClr val="tx1">
                                    <a:lumMod val="85000"/>
                                    <a:lumOff val="15000"/>
                                  </a:schemeClr>
                                </a:solidFill>
                                <a:latin typeface="Cambria Math" panose="02040503050406030204" pitchFamily="18" charset="0"/>
                              </a:rPr>
                              <m:t>𝑡𝑟𝑢𝑡h</m:t>
                            </m:r>
                          </m:sub>
                        </m:sSub>
                        <m:r>
                          <a:rPr lang="en-US" altLang="zh-TW" sz="1200" b="0" i="1" smtClean="0">
                            <a:solidFill>
                              <a:schemeClr val="tx1">
                                <a:lumMod val="85000"/>
                                <a:lumOff val="15000"/>
                              </a:schemeClr>
                            </a:solidFill>
                            <a:latin typeface="Cambria Math" panose="02040503050406030204" pitchFamily="18" charset="0"/>
                          </a:rPr>
                          <m:t>)</m:t>
                        </m:r>
                      </m:oMath>
                    </m:oMathPara>
                  </a14:m>
                  <a:endParaRPr lang="zh-TW" altLang="en-US" dirty="0"/>
                </a:p>
              </p:txBody>
            </p:sp>
          </mc:Choice>
          <mc:Fallback xmlns="">
            <p:sp>
              <p:nvSpPr>
                <p:cNvPr id="57" name="矩形: 圓角 56">
                  <a:extLst>
                    <a:ext uri="{FF2B5EF4-FFF2-40B4-BE49-F238E27FC236}">
                      <a16:creationId xmlns:a16="http://schemas.microsoft.com/office/drawing/2014/main" id="{E7191FD3-E21D-182E-C03D-46D184D95979}"/>
                    </a:ext>
                  </a:extLst>
                </p:cNvPr>
                <p:cNvSpPr>
                  <a:spLocks noRot="1" noChangeAspect="1" noMove="1" noResize="1" noEditPoints="1" noAdjustHandles="1" noChangeArrowheads="1" noChangeShapeType="1" noTextEdit="1"/>
                </p:cNvSpPr>
                <p:nvPr/>
              </p:nvSpPr>
              <p:spPr>
                <a:xfrm>
                  <a:off x="6096000" y="3211289"/>
                  <a:ext cx="3381516" cy="522052"/>
                </a:xfrm>
                <a:prstGeom prst="roundRect">
                  <a:avLst/>
                </a:prstGeom>
                <a:blipFill>
                  <a:blip r:embed="rId9"/>
                  <a:stretch>
                    <a:fillRect b="-6522"/>
                  </a:stretch>
                </a:blipFill>
                <a:ln>
                  <a:noFill/>
                </a:ln>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id="{98AD6F83-1A64-A864-F898-689340202C49}"/>
                </a:ext>
              </a:extLst>
            </p:cNvPr>
            <p:cNvCxnSpPr>
              <a:cxnSpLocks/>
              <a:stCxn id="23" idx="6"/>
              <a:endCxn id="57" idx="1"/>
            </p:cNvCxnSpPr>
            <p:nvPr/>
          </p:nvCxnSpPr>
          <p:spPr>
            <a:xfrm>
              <a:off x="5141907" y="3133809"/>
              <a:ext cx="954093" cy="33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流程圖: 決策 58">
                  <a:extLst>
                    <a:ext uri="{FF2B5EF4-FFF2-40B4-BE49-F238E27FC236}">
                      <a16:creationId xmlns:a16="http://schemas.microsoft.com/office/drawing/2014/main" id="{94F74A4A-DC07-64F1-F036-C0F481112C45}"/>
                    </a:ext>
                  </a:extLst>
                </p:cNvPr>
                <p:cNvSpPr/>
                <p:nvPr/>
              </p:nvSpPr>
              <p:spPr>
                <a:xfrm>
                  <a:off x="4468333" y="5113241"/>
                  <a:ext cx="2124194" cy="837691"/>
                </a:xfrm>
                <a:prstGeom prst="flowChartDecis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600" b="0" i="1" smtClean="0">
                            <a:solidFill>
                              <a:srgbClr val="002060"/>
                            </a:solidFill>
                            <a:latin typeface="Cambria Math" panose="02040503050406030204" pitchFamily="18" charset="0"/>
                          </a:rPr>
                          <m:t>&lt;</m:t>
                        </m:r>
                        <m:r>
                          <a:rPr lang="en-US" altLang="zh-TW" sz="1600" b="0" i="1" smtClean="0">
                            <a:solidFill>
                              <a:srgbClr val="002060"/>
                            </a:solidFill>
                            <a:latin typeface="Cambria Math" panose="02040503050406030204" pitchFamily="18" charset="0"/>
                          </a:rPr>
                          <m:t>𝜖</m:t>
                        </m:r>
                        <m:r>
                          <a:rPr lang="en-US" altLang="zh-TW" sz="1600" b="0" i="1" smtClean="0">
                            <a:solidFill>
                              <a:srgbClr val="002060"/>
                            </a:solidFill>
                            <a:latin typeface="Cambria Math" panose="02040503050406030204" pitchFamily="18" charset="0"/>
                          </a:rPr>
                          <m:t> ?</m:t>
                        </m:r>
                      </m:oMath>
                    </m:oMathPara>
                  </a14:m>
                  <a:endParaRPr lang="zh-TW" altLang="en-US" dirty="0">
                    <a:solidFill>
                      <a:srgbClr val="002060"/>
                    </a:solidFill>
                  </a:endParaRPr>
                </a:p>
              </p:txBody>
            </p:sp>
          </mc:Choice>
          <mc:Fallback xmlns="">
            <p:sp>
              <p:nvSpPr>
                <p:cNvPr id="59" name="流程圖: 決策 58">
                  <a:extLst>
                    <a:ext uri="{FF2B5EF4-FFF2-40B4-BE49-F238E27FC236}">
                      <a16:creationId xmlns:a16="http://schemas.microsoft.com/office/drawing/2014/main" id="{94F74A4A-DC07-64F1-F036-C0F481112C45}"/>
                    </a:ext>
                  </a:extLst>
                </p:cNvPr>
                <p:cNvSpPr>
                  <a:spLocks noRot="1" noChangeAspect="1" noMove="1" noResize="1" noEditPoints="1" noAdjustHandles="1" noChangeArrowheads="1" noChangeShapeType="1" noTextEdit="1"/>
                </p:cNvSpPr>
                <p:nvPr/>
              </p:nvSpPr>
              <p:spPr>
                <a:xfrm>
                  <a:off x="4468333" y="5113241"/>
                  <a:ext cx="2124194" cy="837691"/>
                </a:xfrm>
                <a:prstGeom prst="flowChartDecision">
                  <a:avLst/>
                </a:prstGeom>
                <a:blipFill>
                  <a:blip r:embed="rId10"/>
                  <a:stretch>
                    <a:fillRect/>
                  </a:stretch>
                </a:blipFill>
                <a:ln>
                  <a:noFill/>
                </a:ln>
              </p:spPr>
              <p:txBody>
                <a:bodyPr/>
                <a:lstStyle/>
                <a:p>
                  <a:r>
                    <a:rPr lang="zh-TW" altLang="en-US">
                      <a:noFill/>
                    </a:rPr>
                    <a:t> </a:t>
                  </a:r>
                </a:p>
              </p:txBody>
            </p:sp>
          </mc:Fallback>
        </mc:AlternateContent>
        <p:sp>
          <p:nvSpPr>
            <p:cNvPr id="60" name="矩形 59">
              <a:extLst>
                <a:ext uri="{FF2B5EF4-FFF2-40B4-BE49-F238E27FC236}">
                  <a16:creationId xmlns:a16="http://schemas.microsoft.com/office/drawing/2014/main" id="{C4A2BD19-4FEB-09DF-891B-EBFED0E0F790}"/>
                </a:ext>
              </a:extLst>
            </p:cNvPr>
            <p:cNvSpPr/>
            <p:nvPr/>
          </p:nvSpPr>
          <p:spPr>
            <a:xfrm>
              <a:off x="1022378" y="2796682"/>
              <a:ext cx="171700" cy="808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1" name="接點: 肘形 60">
              <a:extLst>
                <a:ext uri="{FF2B5EF4-FFF2-40B4-BE49-F238E27FC236}">
                  <a16:creationId xmlns:a16="http://schemas.microsoft.com/office/drawing/2014/main" id="{AF0082DF-6B82-6343-7B88-6E50CAB81A26}"/>
                </a:ext>
              </a:extLst>
            </p:cNvPr>
            <p:cNvCxnSpPr>
              <a:cxnSpLocks/>
              <a:stCxn id="59" idx="1"/>
              <a:endCxn id="60" idx="1"/>
            </p:cNvCxnSpPr>
            <p:nvPr/>
          </p:nvCxnSpPr>
          <p:spPr>
            <a:xfrm rot="10800000">
              <a:off x="1022379" y="3200781"/>
              <a:ext cx="3445955" cy="2331307"/>
            </a:xfrm>
            <a:prstGeom prst="bentConnector3">
              <a:avLst>
                <a:gd name="adj1" fmla="val 106634"/>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矩形: 圓角 61">
                  <a:extLst>
                    <a:ext uri="{FF2B5EF4-FFF2-40B4-BE49-F238E27FC236}">
                      <a16:creationId xmlns:a16="http://schemas.microsoft.com/office/drawing/2014/main" id="{8BAA0464-7047-1A38-3BA4-CB8D173C5E15}"/>
                    </a:ext>
                  </a:extLst>
                </p:cNvPr>
                <p:cNvSpPr/>
                <p:nvPr/>
              </p:nvSpPr>
              <p:spPr>
                <a:xfrm>
                  <a:off x="4836381" y="6442683"/>
                  <a:ext cx="1378483" cy="5220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b="0" i="0" smtClean="0">
                            <a:solidFill>
                              <a:srgbClr val="FF0000"/>
                            </a:solidFill>
                            <a:latin typeface="Cambria Math" panose="02040503050406030204" pitchFamily="18" charset="0"/>
                          </a:rPr>
                          <m:t>Done</m:t>
                        </m:r>
                      </m:oMath>
                    </m:oMathPara>
                  </a14:m>
                  <a:endParaRPr lang="zh-TW" altLang="en-US" dirty="0">
                    <a:solidFill>
                      <a:srgbClr val="FF0000"/>
                    </a:solidFill>
                  </a:endParaRPr>
                </a:p>
              </p:txBody>
            </p:sp>
          </mc:Choice>
          <mc:Fallback xmlns="">
            <p:sp>
              <p:nvSpPr>
                <p:cNvPr id="62" name="矩形: 圓角 61">
                  <a:extLst>
                    <a:ext uri="{FF2B5EF4-FFF2-40B4-BE49-F238E27FC236}">
                      <a16:creationId xmlns:a16="http://schemas.microsoft.com/office/drawing/2014/main" id="{8BAA0464-7047-1A38-3BA4-CB8D173C5E15}"/>
                    </a:ext>
                  </a:extLst>
                </p:cNvPr>
                <p:cNvSpPr>
                  <a:spLocks noRot="1" noChangeAspect="1" noMove="1" noResize="1" noEditPoints="1" noAdjustHandles="1" noChangeArrowheads="1" noChangeShapeType="1" noTextEdit="1"/>
                </p:cNvSpPr>
                <p:nvPr/>
              </p:nvSpPr>
              <p:spPr>
                <a:xfrm>
                  <a:off x="4836381" y="6442683"/>
                  <a:ext cx="1378483" cy="522052"/>
                </a:xfrm>
                <a:prstGeom prst="roundRect">
                  <a:avLst/>
                </a:prstGeom>
                <a:blipFill>
                  <a:blip r:embed="rId11"/>
                  <a:stretch>
                    <a:fillRect b="-6522"/>
                  </a:stretch>
                </a:blipFill>
                <a:ln>
                  <a:noFill/>
                </a:ln>
              </p:spPr>
              <p:txBody>
                <a:bodyPr/>
                <a:lstStyle/>
                <a:p>
                  <a:r>
                    <a:rPr lang="zh-TW" altLang="en-US">
                      <a:noFill/>
                    </a:rPr>
                    <a:t> </a:t>
                  </a:r>
                </a:p>
              </p:txBody>
            </p:sp>
          </mc:Fallback>
        </mc:AlternateContent>
        <p:cxnSp>
          <p:nvCxnSpPr>
            <p:cNvPr id="63" name="直線單箭頭接點 62">
              <a:extLst>
                <a:ext uri="{FF2B5EF4-FFF2-40B4-BE49-F238E27FC236}">
                  <a16:creationId xmlns:a16="http://schemas.microsoft.com/office/drawing/2014/main" id="{D772764D-1618-7BF9-A2CF-6262E1A2B856}"/>
                </a:ext>
              </a:extLst>
            </p:cNvPr>
            <p:cNvCxnSpPr>
              <a:stCxn id="59" idx="2"/>
              <a:endCxn id="62" idx="0"/>
            </p:cNvCxnSpPr>
            <p:nvPr/>
          </p:nvCxnSpPr>
          <p:spPr>
            <a:xfrm flipH="1">
              <a:off x="5525623" y="5950932"/>
              <a:ext cx="4807" cy="491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線單箭頭接點 63">
              <a:extLst>
                <a:ext uri="{FF2B5EF4-FFF2-40B4-BE49-F238E27FC236}">
                  <a16:creationId xmlns:a16="http://schemas.microsoft.com/office/drawing/2014/main" id="{CE052F6D-E9FB-E2D6-414D-50B7B66CA84F}"/>
                </a:ext>
              </a:extLst>
            </p:cNvPr>
            <p:cNvCxnSpPr>
              <a:stCxn id="23" idx="6"/>
              <a:endCxn id="56" idx="1"/>
            </p:cNvCxnSpPr>
            <p:nvPr/>
          </p:nvCxnSpPr>
          <p:spPr>
            <a:xfrm flipV="1">
              <a:off x="5141907" y="2453750"/>
              <a:ext cx="954093" cy="680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接點: 肘形 64">
              <a:extLst>
                <a:ext uri="{FF2B5EF4-FFF2-40B4-BE49-F238E27FC236}">
                  <a16:creationId xmlns:a16="http://schemas.microsoft.com/office/drawing/2014/main" id="{7FD7B335-E68D-FB30-3113-983F266ABA33}"/>
                </a:ext>
              </a:extLst>
            </p:cNvPr>
            <p:cNvCxnSpPr>
              <a:cxnSpLocks/>
              <a:stCxn id="57" idx="3"/>
              <a:endCxn id="59" idx="3"/>
            </p:cNvCxnSpPr>
            <p:nvPr/>
          </p:nvCxnSpPr>
          <p:spPr>
            <a:xfrm flipH="1">
              <a:off x="6592527" y="3472315"/>
              <a:ext cx="2884989" cy="2059772"/>
            </a:xfrm>
            <a:prstGeom prst="bentConnector3">
              <a:avLst>
                <a:gd name="adj1" fmla="val -7924"/>
              </a:avLst>
            </a:prstGeom>
            <a:ln>
              <a:tailEnd type="triangle"/>
            </a:ln>
          </p:spPr>
          <p:style>
            <a:lnRef idx="1">
              <a:schemeClr val="dk1"/>
            </a:lnRef>
            <a:fillRef idx="0">
              <a:schemeClr val="dk1"/>
            </a:fillRef>
            <a:effectRef idx="0">
              <a:schemeClr val="dk1"/>
            </a:effectRef>
            <a:fontRef idx="minor">
              <a:schemeClr val="tx1"/>
            </a:fontRef>
          </p:style>
        </p:cxnSp>
        <p:cxnSp>
          <p:nvCxnSpPr>
            <p:cNvPr id="66" name="接點: 肘形 65">
              <a:extLst>
                <a:ext uri="{FF2B5EF4-FFF2-40B4-BE49-F238E27FC236}">
                  <a16:creationId xmlns:a16="http://schemas.microsoft.com/office/drawing/2014/main" id="{186BF63D-8E8D-674E-1B1B-F7A9390B2223}"/>
                </a:ext>
              </a:extLst>
            </p:cNvPr>
            <p:cNvCxnSpPr>
              <a:cxnSpLocks/>
              <a:stCxn id="56" idx="3"/>
            </p:cNvCxnSpPr>
            <p:nvPr/>
          </p:nvCxnSpPr>
          <p:spPr>
            <a:xfrm>
              <a:off x="9477516" y="2453750"/>
              <a:ext cx="233751" cy="1013029"/>
            </a:xfrm>
            <a:prstGeom prst="bentConnector2">
              <a:avLst/>
            </a:prstGeom>
          </p:spPr>
          <p:style>
            <a:lnRef idx="1">
              <a:schemeClr val="dk1"/>
            </a:lnRef>
            <a:fillRef idx="0">
              <a:schemeClr val="dk1"/>
            </a:fillRef>
            <a:effectRef idx="0">
              <a:schemeClr val="dk1"/>
            </a:effectRef>
            <a:fontRef idx="minor">
              <a:schemeClr val="tx1"/>
            </a:fontRef>
          </p:style>
        </p:cxnSp>
      </p:grpSp>
      <p:pic>
        <p:nvPicPr>
          <p:cNvPr id="69" name="圖片 68">
            <a:extLst>
              <a:ext uri="{FF2B5EF4-FFF2-40B4-BE49-F238E27FC236}">
                <a16:creationId xmlns:a16="http://schemas.microsoft.com/office/drawing/2014/main" id="{5408D4F7-CC81-7424-F3A5-8BB8D2B2DF90}"/>
              </a:ext>
            </a:extLst>
          </p:cNvPr>
          <p:cNvPicPr>
            <a:picLocks noChangeAspect="1"/>
          </p:cNvPicPr>
          <p:nvPr/>
        </p:nvPicPr>
        <p:blipFill>
          <a:blip r:embed="rId12"/>
          <a:stretch>
            <a:fillRect/>
          </a:stretch>
        </p:blipFill>
        <p:spPr>
          <a:xfrm>
            <a:off x="6286817" y="1055553"/>
            <a:ext cx="4943468" cy="4978487"/>
          </a:xfrm>
          <a:prstGeom prst="rect">
            <a:avLst/>
          </a:prstGeom>
        </p:spPr>
      </p:pic>
    </p:spTree>
    <p:extLst>
      <p:ext uri="{BB962C8B-B14F-4D97-AF65-F5344CB8AC3E}">
        <p14:creationId xmlns:p14="http://schemas.microsoft.com/office/powerpoint/2010/main" val="327178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9"/>
                                        </p:tgtEl>
                                      </p:cBhvr>
                                    </p:animEffect>
                                    <p:set>
                                      <p:cBhvr>
                                        <p:cTn id="12"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文字方塊 5">
            <a:extLst>
              <a:ext uri="{FF2B5EF4-FFF2-40B4-BE49-F238E27FC236}">
                <a16:creationId xmlns:a16="http://schemas.microsoft.com/office/drawing/2014/main" id="{09778EA0-694D-2C31-E90A-00A2D69A4B79}"/>
              </a:ext>
            </a:extLst>
          </p:cNvPr>
          <p:cNvSpPr txBox="1"/>
          <p:nvPr/>
        </p:nvSpPr>
        <p:spPr>
          <a:xfrm>
            <a:off x="645066" y="2031102"/>
            <a:ext cx="4282984" cy="92725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TW" sz="2400" dirty="0">
                <a:latin typeface="Arial" panose="020B0604020202020204" pitchFamily="34" charset="0"/>
                <a:cs typeface="Arial" panose="020B0604020202020204" pitchFamily="34" charset="0"/>
              </a:rPr>
              <a:t>General Form of Algorithm</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圖片 1">
            <a:extLst>
              <a:ext uri="{FF2B5EF4-FFF2-40B4-BE49-F238E27FC236}">
                <a16:creationId xmlns:a16="http://schemas.microsoft.com/office/drawing/2014/main" id="{4F252FC2-65C9-3CD8-DB83-D321A6E9E9D8}"/>
              </a:ext>
            </a:extLst>
          </p:cNvPr>
          <p:cNvPicPr>
            <a:picLocks noChangeAspect="1"/>
          </p:cNvPicPr>
          <p:nvPr/>
        </p:nvPicPr>
        <p:blipFill>
          <a:blip r:embed="rId2"/>
          <a:stretch>
            <a:fillRect/>
          </a:stretch>
        </p:blipFill>
        <p:spPr>
          <a:xfrm>
            <a:off x="5834709" y="73560"/>
            <a:ext cx="5909139" cy="6196611"/>
          </a:xfrm>
          <a:prstGeom prst="rect">
            <a:avLst/>
          </a:prstGeom>
        </p:spPr>
      </p:pic>
      <p:sp>
        <p:nvSpPr>
          <p:cNvPr id="4" name="文字方塊 3">
            <a:extLst>
              <a:ext uri="{FF2B5EF4-FFF2-40B4-BE49-F238E27FC236}">
                <a16:creationId xmlns:a16="http://schemas.microsoft.com/office/drawing/2014/main" id="{35BB719F-D020-2396-9E09-8EABB26C2896}"/>
              </a:ext>
            </a:extLst>
          </p:cNvPr>
          <p:cNvSpPr txBox="1"/>
          <p:nvPr/>
        </p:nvSpPr>
        <p:spPr>
          <a:xfrm>
            <a:off x="3093448" y="2725919"/>
            <a:ext cx="2074895" cy="341632"/>
          </a:xfrm>
          <a:prstGeom prst="rect">
            <a:avLst/>
          </a:prstGeom>
          <a:noFill/>
        </p:spPr>
        <p:txBody>
          <a:bodyPr wrap="square">
            <a:spAutoFit/>
          </a:bodyPr>
          <a:lstStyle/>
          <a:p>
            <a:pPr>
              <a:lnSpc>
                <a:spcPct val="90000"/>
              </a:lnSpc>
              <a:spcAft>
                <a:spcPts val="600"/>
              </a:spcAft>
            </a:pPr>
            <a:r>
              <a:rPr lang="en-US" altLang="zh-TW" sz="1800" dirty="0">
                <a:latin typeface="Arial" panose="020B0604020202020204" pitchFamily="34" charset="0"/>
                <a:cs typeface="Arial" panose="020B0604020202020204" pitchFamily="34" charset="0"/>
              </a:rPr>
              <a:t>(Emp-PINNs)</a:t>
            </a:r>
          </a:p>
        </p:txBody>
      </p:sp>
      <p:sp>
        <p:nvSpPr>
          <p:cNvPr id="5" name="文字方塊 4">
            <a:extLst>
              <a:ext uri="{FF2B5EF4-FFF2-40B4-BE49-F238E27FC236}">
                <a16:creationId xmlns:a16="http://schemas.microsoft.com/office/drawing/2014/main" id="{169BDE39-4BF3-1883-8578-AF1443ED9AD4}"/>
              </a:ext>
            </a:extLst>
          </p:cNvPr>
          <p:cNvSpPr txBox="1"/>
          <p:nvPr/>
        </p:nvSpPr>
        <p:spPr>
          <a:xfrm>
            <a:off x="488939" y="3410581"/>
            <a:ext cx="5069936" cy="650694"/>
          </a:xfrm>
          <a:prstGeom prst="rect">
            <a:avLst/>
          </a:prstGeom>
        </p:spPr>
        <p:txBody>
          <a:bodyPr vert="horz" lIns="91440" tIns="45720" rIns="91440" bIns="45720" rtlCol="0" anchor="ctr">
            <a:normAutofit/>
          </a:bodyPr>
          <a:lstStyle/>
          <a:p>
            <a:pPr>
              <a:lnSpc>
                <a:spcPct val="90000"/>
              </a:lnSpc>
              <a:spcAft>
                <a:spcPts val="600"/>
              </a:spcAft>
            </a:pPr>
            <a:r>
              <a:rPr lang="en-US" altLang="zh-TW" dirty="0">
                <a:latin typeface="Arial" panose="020B0604020202020204" pitchFamily="34" charset="0"/>
                <a:cs typeface="Arial" panose="020B0604020202020204" pitchFamily="34" charset="0"/>
              </a:rPr>
              <a:t>Inspired from PINNs which merely focus on ODEs and PDEs</a:t>
            </a:r>
          </a:p>
        </p:txBody>
      </p:sp>
      <p:sp>
        <p:nvSpPr>
          <p:cNvPr id="7" name="文字方塊 6">
            <a:extLst>
              <a:ext uri="{FF2B5EF4-FFF2-40B4-BE49-F238E27FC236}">
                <a16:creationId xmlns:a16="http://schemas.microsoft.com/office/drawing/2014/main" id="{3A1F3A8A-748D-DABA-3D54-4FF7F46488E8}"/>
              </a:ext>
            </a:extLst>
          </p:cNvPr>
          <p:cNvSpPr txBox="1"/>
          <p:nvPr/>
        </p:nvSpPr>
        <p:spPr>
          <a:xfrm>
            <a:off x="488937" y="4075244"/>
            <a:ext cx="4897621" cy="463626"/>
          </a:xfrm>
          <a:prstGeom prst="rect">
            <a:avLst/>
          </a:prstGeom>
        </p:spPr>
        <p:txBody>
          <a:bodyPr vert="horz" lIns="91440" tIns="45720" rIns="91440" bIns="45720" rtlCol="0" anchor="ctr">
            <a:normAutofit/>
          </a:bodyPr>
          <a:lstStyle/>
          <a:p>
            <a:pPr>
              <a:lnSpc>
                <a:spcPct val="90000"/>
              </a:lnSpc>
              <a:spcAft>
                <a:spcPts val="600"/>
              </a:spcAft>
            </a:pPr>
            <a:r>
              <a:rPr lang="en-US" altLang="zh-TW" dirty="0">
                <a:latin typeface="Arial" panose="020B0604020202020204" pitchFamily="34" charset="0"/>
                <a:cs typeface="Arial" panose="020B0604020202020204" pitchFamily="34" charset="0"/>
              </a:rPr>
              <a:t>It can be applied with algebraic equations</a:t>
            </a:r>
          </a:p>
        </p:txBody>
      </p:sp>
      <p:sp>
        <p:nvSpPr>
          <p:cNvPr id="8" name="文字方塊 7">
            <a:extLst>
              <a:ext uri="{FF2B5EF4-FFF2-40B4-BE49-F238E27FC236}">
                <a16:creationId xmlns:a16="http://schemas.microsoft.com/office/drawing/2014/main" id="{C3D08BD5-0EF5-BEA7-A3D1-CE8FAC65B62D}"/>
              </a:ext>
            </a:extLst>
          </p:cNvPr>
          <p:cNvSpPr txBox="1"/>
          <p:nvPr/>
        </p:nvSpPr>
        <p:spPr>
          <a:xfrm>
            <a:off x="488937" y="4621301"/>
            <a:ext cx="5009285" cy="463626"/>
          </a:xfrm>
          <a:prstGeom prst="rect">
            <a:avLst/>
          </a:prstGeom>
        </p:spPr>
        <p:txBody>
          <a:bodyPr vert="horz" lIns="91440" tIns="45720" rIns="91440" bIns="45720" rtlCol="0" anchor="ctr">
            <a:normAutofit/>
          </a:bodyPr>
          <a:lstStyle/>
          <a:p>
            <a:pPr>
              <a:lnSpc>
                <a:spcPct val="90000"/>
              </a:lnSpc>
              <a:spcAft>
                <a:spcPts val="600"/>
              </a:spcAft>
            </a:pPr>
            <a:r>
              <a:rPr lang="en-US" altLang="zh-TW" dirty="0">
                <a:latin typeface="Arial" panose="020B0604020202020204" pitchFamily="34" charset="0"/>
                <a:cs typeface="Arial" panose="020B0604020202020204" pitchFamily="34" charset="0"/>
              </a:rPr>
              <a:t>Alleviate the over-fitting </a:t>
            </a:r>
            <a:r>
              <a:rPr lang="en-US" altLang="zh-TW" dirty="0">
                <a:latin typeface="Arial" panose="020B0604020202020204" pitchFamily="34" charset="0"/>
                <a:cs typeface="Arial" panose="020B0604020202020204" pitchFamily="34" charset="0"/>
                <a:sym typeface="Wingdings" panose="05000000000000000000" pitchFamily="2" charset="2"/>
              </a:rPr>
              <a:t> Generalization</a:t>
            </a:r>
            <a:endParaRPr lang="en-US" altLang="zh-TW"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06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TM10001115[[fn=包裹]]</Template>
  <TotalTime>0</TotalTime>
  <Words>1403</Words>
  <Application>Microsoft Office PowerPoint</Application>
  <PresentationFormat>寬螢幕</PresentationFormat>
  <Paragraphs>187</Paragraphs>
  <Slides>20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20</vt:i4>
      </vt:variant>
    </vt:vector>
  </HeadingPairs>
  <TitlesOfParts>
    <vt:vector size="26" baseType="lpstr">
      <vt:lpstr>Arial</vt:lpstr>
      <vt:lpstr>Calibri</vt:lpstr>
      <vt:lpstr>Calibri Light</vt:lpstr>
      <vt:lpstr>Cambria Math</vt:lpstr>
      <vt:lpstr>Wingdings</vt:lpstr>
      <vt:lpstr>Office 佈景主題</vt:lpstr>
      <vt:lpstr>Independent Study  in  Space Science and Engineering</vt:lpstr>
      <vt:lpstr>Overview and Background</vt:lpstr>
      <vt:lpstr>Experiment Design and Methodology</vt:lpstr>
      <vt:lpstr>Data Preprocessing</vt:lpstr>
      <vt:lpstr>Empirical Methods</vt:lpstr>
      <vt:lpstr>PowerPoint 簡報</vt:lpstr>
      <vt:lpstr>Proposed Algorithm</vt:lpstr>
      <vt:lpstr>PowerPoint 簡報</vt:lpstr>
      <vt:lpstr>PowerPoint 簡報</vt:lpstr>
      <vt:lpstr>Applying Proposed Numerical Model with NNs</vt:lpstr>
      <vt:lpstr>Model Performance at different conditions - Angle</vt:lpstr>
      <vt:lpstr>Model Performance at different conditions - Bz</vt:lpstr>
      <vt:lpstr>Model Performance at different conditions - Dp</vt:lpstr>
      <vt:lpstr>Model Performance at Shue et al.[1998] applicable region</vt:lpstr>
      <vt:lpstr>Conclusions</vt:lpstr>
      <vt:lpstr>Take-Home Messages</vt:lpstr>
      <vt:lpstr>References</vt:lpstr>
      <vt:lpstr>Acknowledgements</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creator>博瀚 侯</dc:creator>
  <cp:lastModifiedBy>博瀚 侯</cp:lastModifiedBy>
  <cp:revision>22</cp:revision>
  <dcterms:created xsi:type="dcterms:W3CDTF">2023-05-17T12:58:50Z</dcterms:created>
  <dcterms:modified xsi:type="dcterms:W3CDTF">2023-05-31T11:33:20Z</dcterms:modified>
</cp:coreProperties>
</file>